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9" r:id="rId3"/>
    <p:sldId id="270" r:id="rId4"/>
    <p:sldId id="271" r:id="rId5"/>
    <p:sldId id="272" r:id="rId6"/>
    <p:sldId id="273" r:id="rId7"/>
    <p:sldId id="274" r:id="rId8"/>
    <p:sldId id="268" r:id="rId9"/>
    <p:sldId id="258" r:id="rId10"/>
    <p:sldId id="259" r:id="rId11"/>
    <p:sldId id="260" r:id="rId12"/>
    <p:sldId id="261" r:id="rId13"/>
    <p:sldId id="262" r:id="rId14"/>
    <p:sldId id="263" r:id="rId15"/>
    <p:sldId id="266" r:id="rId16"/>
    <p:sldId id="267" r:id="rId17"/>
    <p:sldId id="264" r:id="rId18"/>
    <p:sldId id="265" r:id="rId19"/>
    <p:sldId id="276"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70263-B9D8-4A6D-BD64-C894967DC461}" type="doc">
      <dgm:prSet loTypeId="urn:microsoft.com/office/officeart/2005/8/layout/cycle2" loCatId="cycle" qsTypeId="urn:microsoft.com/office/officeart/2005/8/quickstyle/simple1" qsCatId="simple" csTypeId="urn:microsoft.com/office/officeart/2005/8/colors/colorful1" csCatId="colorful" phldr="1"/>
      <dgm:spPr/>
    </dgm:pt>
    <dgm:pt modelId="{1C8E52B7-BE9F-42B7-8623-07DBCB2F5233}">
      <dgm:prSet phldrT="[Text]" custT="1"/>
      <dgm:spPr>
        <a:solidFill>
          <a:srgbClr val="00B050"/>
        </a:solidFill>
      </dgm:spPr>
      <dgm:t>
        <a:bodyPr/>
        <a:lstStyle/>
        <a:p>
          <a:r>
            <a:rPr lang="en-US" sz="1800" dirty="0"/>
            <a:t>Setup RFP</a:t>
          </a:r>
        </a:p>
      </dgm:t>
    </dgm:pt>
    <dgm:pt modelId="{DB19BA62-C633-49CD-8735-F04828B8A672}" type="parTrans" cxnId="{B9375CAB-B72A-4270-B35D-6A3D71AD982E}">
      <dgm:prSet/>
      <dgm:spPr/>
      <dgm:t>
        <a:bodyPr/>
        <a:lstStyle/>
        <a:p>
          <a:endParaRPr lang="en-US" sz="1800"/>
        </a:p>
      </dgm:t>
    </dgm:pt>
    <dgm:pt modelId="{167E4BCA-B1B4-4745-BDCA-5236FB910148}" type="sibTrans" cxnId="{B9375CAB-B72A-4270-B35D-6A3D71AD982E}">
      <dgm:prSet custT="1"/>
      <dgm:spPr>
        <a:solidFill>
          <a:srgbClr val="222C3F"/>
        </a:solidFill>
      </dgm:spPr>
      <dgm:t>
        <a:bodyPr/>
        <a:lstStyle/>
        <a:p>
          <a:endParaRPr lang="en-US" sz="2000"/>
        </a:p>
      </dgm:t>
    </dgm:pt>
    <dgm:pt modelId="{5E32AA03-F2F1-42F0-9C3F-EB2098B3F62D}">
      <dgm:prSet phldrT="[Text]" custT="1"/>
      <dgm:spPr>
        <a:solidFill>
          <a:srgbClr val="7030A0"/>
        </a:solidFill>
      </dgm:spPr>
      <dgm:t>
        <a:bodyPr/>
        <a:lstStyle/>
        <a:p>
          <a:r>
            <a:rPr lang="en-US" sz="1800" dirty="0"/>
            <a:t>Create Hotel List</a:t>
          </a:r>
        </a:p>
      </dgm:t>
    </dgm:pt>
    <dgm:pt modelId="{0C836DD7-A56E-4E28-A3DB-E8E0E4DFB91F}" type="parTrans" cxnId="{79196272-4663-4075-90A1-5594FEFBD02D}">
      <dgm:prSet/>
      <dgm:spPr/>
      <dgm:t>
        <a:bodyPr/>
        <a:lstStyle/>
        <a:p>
          <a:endParaRPr lang="en-US" sz="1800"/>
        </a:p>
      </dgm:t>
    </dgm:pt>
    <dgm:pt modelId="{5C7C27CB-32DA-4390-9D29-3971CC6DCF92}" type="sibTrans" cxnId="{79196272-4663-4075-90A1-5594FEFBD02D}">
      <dgm:prSet custT="1"/>
      <dgm:spPr/>
      <dgm:t>
        <a:bodyPr/>
        <a:lstStyle/>
        <a:p>
          <a:endParaRPr lang="en-US" sz="2000"/>
        </a:p>
      </dgm:t>
    </dgm:pt>
    <dgm:pt modelId="{9288A75C-F4D4-43A2-A6A2-D2EA57212590}">
      <dgm:prSet phldrT="[Text]" custT="1"/>
      <dgm:spPr>
        <a:solidFill>
          <a:srgbClr val="0B6DB7"/>
        </a:solidFill>
      </dgm:spPr>
      <dgm:t>
        <a:bodyPr/>
        <a:lstStyle/>
        <a:p>
          <a:r>
            <a:rPr lang="en-US" sz="1800" dirty="0"/>
            <a:t>Send RFP</a:t>
          </a:r>
        </a:p>
      </dgm:t>
    </dgm:pt>
    <dgm:pt modelId="{F06BA663-DABA-48BA-953F-2A4FE75AC8D9}" type="parTrans" cxnId="{A9154381-80EF-43F1-9667-C4B4B4020258}">
      <dgm:prSet/>
      <dgm:spPr/>
      <dgm:t>
        <a:bodyPr/>
        <a:lstStyle/>
        <a:p>
          <a:endParaRPr lang="en-US" sz="1800"/>
        </a:p>
      </dgm:t>
    </dgm:pt>
    <dgm:pt modelId="{90EE9136-569C-46A3-BF28-F65C6EBA5358}" type="sibTrans" cxnId="{A9154381-80EF-43F1-9667-C4B4B4020258}">
      <dgm:prSet custT="1"/>
      <dgm:spPr>
        <a:solidFill>
          <a:srgbClr val="0B6DB7"/>
        </a:solidFill>
      </dgm:spPr>
      <dgm:t>
        <a:bodyPr/>
        <a:lstStyle/>
        <a:p>
          <a:endParaRPr lang="en-US" sz="2000"/>
        </a:p>
      </dgm:t>
    </dgm:pt>
    <dgm:pt modelId="{23D5EDA3-92F5-46D0-A66F-656F34C629AF}">
      <dgm:prSet phldrT="[Text]" custT="1"/>
      <dgm:spPr>
        <a:solidFill>
          <a:schemeClr val="accent2"/>
        </a:solidFill>
      </dgm:spPr>
      <dgm:t>
        <a:bodyPr/>
        <a:lstStyle/>
        <a:p>
          <a:r>
            <a:rPr lang="en-US" sz="1800" dirty="0"/>
            <a:t>Review Bids</a:t>
          </a:r>
        </a:p>
      </dgm:t>
    </dgm:pt>
    <dgm:pt modelId="{05572CC0-26BB-4363-BE18-7E63E908F51A}" type="parTrans" cxnId="{72E33E2B-B7E5-4771-B6A5-72BFA18ADF2F}">
      <dgm:prSet/>
      <dgm:spPr/>
      <dgm:t>
        <a:bodyPr/>
        <a:lstStyle/>
        <a:p>
          <a:endParaRPr lang="en-US" sz="1800"/>
        </a:p>
      </dgm:t>
    </dgm:pt>
    <dgm:pt modelId="{7CE78F2D-26F8-4FA9-AC50-78AE09A395CD}" type="sibTrans" cxnId="{72E33E2B-B7E5-4771-B6A5-72BFA18ADF2F}">
      <dgm:prSet custT="1"/>
      <dgm:spPr>
        <a:solidFill>
          <a:srgbClr val="00A0DD"/>
        </a:solidFill>
      </dgm:spPr>
      <dgm:t>
        <a:bodyPr/>
        <a:lstStyle/>
        <a:p>
          <a:endParaRPr lang="en-US" sz="2000"/>
        </a:p>
      </dgm:t>
    </dgm:pt>
    <dgm:pt modelId="{E9FFF766-350A-42E9-B0BE-B27D2F245BD2}">
      <dgm:prSet phldrT="[Text]" custT="1"/>
      <dgm:spPr>
        <a:solidFill>
          <a:schemeClr val="accent4">
            <a:lumMod val="75000"/>
          </a:schemeClr>
        </a:solidFill>
      </dgm:spPr>
      <dgm:t>
        <a:bodyPr/>
        <a:lstStyle/>
        <a:p>
          <a:r>
            <a:rPr lang="en-US" sz="1800" dirty="0"/>
            <a:t>Negotiate &amp; Accept</a:t>
          </a:r>
        </a:p>
      </dgm:t>
    </dgm:pt>
    <dgm:pt modelId="{D02053E7-804F-471A-9D63-B4D906E9D1E4}" type="parTrans" cxnId="{AEFC8B62-7FB4-4AD1-AB5C-EFF5A86D9C1E}">
      <dgm:prSet/>
      <dgm:spPr/>
      <dgm:t>
        <a:bodyPr/>
        <a:lstStyle/>
        <a:p>
          <a:endParaRPr lang="en-US" sz="1800"/>
        </a:p>
      </dgm:t>
    </dgm:pt>
    <dgm:pt modelId="{374EA3B3-8B48-4C67-BE45-51B3B2090A90}" type="sibTrans" cxnId="{AEFC8B62-7FB4-4AD1-AB5C-EFF5A86D9C1E}">
      <dgm:prSet custT="1"/>
      <dgm:spPr>
        <a:solidFill>
          <a:schemeClr val="accent1">
            <a:lumMod val="60000"/>
            <a:lumOff val="40000"/>
          </a:schemeClr>
        </a:solidFill>
      </dgm:spPr>
      <dgm:t>
        <a:bodyPr/>
        <a:lstStyle/>
        <a:p>
          <a:endParaRPr lang="en-US" sz="2000"/>
        </a:p>
      </dgm:t>
    </dgm:pt>
    <dgm:pt modelId="{BEF14FAF-9BD3-47CC-A12E-9121D2E4FDE2}">
      <dgm:prSet phldrT="[Text]" custT="1"/>
      <dgm:spPr>
        <a:solidFill>
          <a:srgbClr val="4D3979"/>
        </a:solidFill>
      </dgm:spPr>
      <dgm:t>
        <a:bodyPr/>
        <a:lstStyle/>
        <a:p>
          <a:r>
            <a:rPr lang="en-US" sz="1800" dirty="0"/>
            <a:t>Reports</a:t>
          </a:r>
        </a:p>
      </dgm:t>
    </dgm:pt>
    <dgm:pt modelId="{6EDB6AB7-3779-4494-B433-C781001387EB}" type="parTrans" cxnId="{8BF54AF9-9AA8-44C8-B840-DC4BE6A9E6A6}">
      <dgm:prSet/>
      <dgm:spPr/>
      <dgm:t>
        <a:bodyPr/>
        <a:lstStyle/>
        <a:p>
          <a:endParaRPr lang="en-US"/>
        </a:p>
      </dgm:t>
    </dgm:pt>
    <dgm:pt modelId="{FCD50264-D273-42D4-955A-6FFE2CC24DA3}" type="sibTrans" cxnId="{8BF54AF9-9AA8-44C8-B840-DC4BE6A9E6A6}">
      <dgm:prSet/>
      <dgm:spPr>
        <a:solidFill>
          <a:srgbClr val="4D3979"/>
        </a:solidFill>
      </dgm:spPr>
      <dgm:t>
        <a:bodyPr/>
        <a:lstStyle/>
        <a:p>
          <a:endParaRPr lang="en-US"/>
        </a:p>
      </dgm:t>
    </dgm:pt>
    <dgm:pt modelId="{740648BE-5CCC-4DE4-A7B0-6142B9F63025}" type="pres">
      <dgm:prSet presAssocID="{4C570263-B9D8-4A6D-BD64-C894967DC461}" presName="cycle" presStyleCnt="0">
        <dgm:presLayoutVars>
          <dgm:dir/>
          <dgm:resizeHandles val="exact"/>
        </dgm:presLayoutVars>
      </dgm:prSet>
      <dgm:spPr/>
    </dgm:pt>
    <dgm:pt modelId="{CB95B328-631A-4F32-91BD-BA23101DB91C}" type="pres">
      <dgm:prSet presAssocID="{1C8E52B7-BE9F-42B7-8623-07DBCB2F5233}" presName="node" presStyleLbl="node1" presStyleIdx="0" presStyleCnt="6">
        <dgm:presLayoutVars>
          <dgm:bulletEnabled val="1"/>
        </dgm:presLayoutVars>
      </dgm:prSet>
      <dgm:spPr/>
    </dgm:pt>
    <dgm:pt modelId="{60BD2940-BE0D-4C29-9AE1-E08D504A9698}" type="pres">
      <dgm:prSet presAssocID="{167E4BCA-B1B4-4745-BDCA-5236FB910148}" presName="sibTrans" presStyleLbl="sibTrans2D1" presStyleIdx="0" presStyleCnt="6"/>
      <dgm:spPr/>
    </dgm:pt>
    <dgm:pt modelId="{55F71350-7DBE-44B8-89BB-58A5308D35B2}" type="pres">
      <dgm:prSet presAssocID="{167E4BCA-B1B4-4745-BDCA-5236FB910148}" presName="connectorText" presStyleLbl="sibTrans2D1" presStyleIdx="0" presStyleCnt="6"/>
      <dgm:spPr/>
    </dgm:pt>
    <dgm:pt modelId="{51FF2AB5-7DD0-45FB-A900-1DA6004C5F38}" type="pres">
      <dgm:prSet presAssocID="{5E32AA03-F2F1-42F0-9C3F-EB2098B3F62D}" presName="node" presStyleLbl="node1" presStyleIdx="1" presStyleCnt="6">
        <dgm:presLayoutVars>
          <dgm:bulletEnabled val="1"/>
        </dgm:presLayoutVars>
      </dgm:prSet>
      <dgm:spPr/>
    </dgm:pt>
    <dgm:pt modelId="{7EBFBFE0-4AB2-4887-9D3E-C46BA25AAB12}" type="pres">
      <dgm:prSet presAssocID="{5C7C27CB-32DA-4390-9D29-3971CC6DCF92}" presName="sibTrans" presStyleLbl="sibTrans2D1" presStyleIdx="1" presStyleCnt="6"/>
      <dgm:spPr/>
    </dgm:pt>
    <dgm:pt modelId="{6CD8B046-3ED7-4D1D-8F0E-8F4A5015B061}" type="pres">
      <dgm:prSet presAssocID="{5C7C27CB-32DA-4390-9D29-3971CC6DCF92}" presName="connectorText" presStyleLbl="sibTrans2D1" presStyleIdx="1" presStyleCnt="6"/>
      <dgm:spPr/>
    </dgm:pt>
    <dgm:pt modelId="{874EF993-749D-41B5-9271-C404F515985B}" type="pres">
      <dgm:prSet presAssocID="{9288A75C-F4D4-43A2-A6A2-D2EA57212590}" presName="node" presStyleLbl="node1" presStyleIdx="2" presStyleCnt="6">
        <dgm:presLayoutVars>
          <dgm:bulletEnabled val="1"/>
        </dgm:presLayoutVars>
      </dgm:prSet>
      <dgm:spPr/>
    </dgm:pt>
    <dgm:pt modelId="{ED4DA983-BBFC-412E-A53F-3303B69405DA}" type="pres">
      <dgm:prSet presAssocID="{90EE9136-569C-46A3-BF28-F65C6EBA5358}" presName="sibTrans" presStyleLbl="sibTrans2D1" presStyleIdx="2" presStyleCnt="6"/>
      <dgm:spPr/>
    </dgm:pt>
    <dgm:pt modelId="{755564C6-2559-4E9B-88D7-A7C3D0441708}" type="pres">
      <dgm:prSet presAssocID="{90EE9136-569C-46A3-BF28-F65C6EBA5358}" presName="connectorText" presStyleLbl="sibTrans2D1" presStyleIdx="2" presStyleCnt="6"/>
      <dgm:spPr/>
    </dgm:pt>
    <dgm:pt modelId="{FBD7EA0F-BFF1-4318-96E9-C822441D2604}" type="pres">
      <dgm:prSet presAssocID="{23D5EDA3-92F5-46D0-A66F-656F34C629AF}" presName="node" presStyleLbl="node1" presStyleIdx="3" presStyleCnt="6">
        <dgm:presLayoutVars>
          <dgm:bulletEnabled val="1"/>
        </dgm:presLayoutVars>
      </dgm:prSet>
      <dgm:spPr/>
    </dgm:pt>
    <dgm:pt modelId="{5D41F76C-B8E7-4B15-864A-1856CCA96A49}" type="pres">
      <dgm:prSet presAssocID="{7CE78F2D-26F8-4FA9-AC50-78AE09A395CD}" presName="sibTrans" presStyleLbl="sibTrans2D1" presStyleIdx="3" presStyleCnt="6"/>
      <dgm:spPr/>
    </dgm:pt>
    <dgm:pt modelId="{01353C9C-D773-4790-999F-D5BB8AD97CA2}" type="pres">
      <dgm:prSet presAssocID="{7CE78F2D-26F8-4FA9-AC50-78AE09A395CD}" presName="connectorText" presStyleLbl="sibTrans2D1" presStyleIdx="3" presStyleCnt="6"/>
      <dgm:spPr/>
    </dgm:pt>
    <dgm:pt modelId="{1576F320-C194-40A9-9BF5-887D1BAAE51D}" type="pres">
      <dgm:prSet presAssocID="{E9FFF766-350A-42E9-B0BE-B27D2F245BD2}" presName="node" presStyleLbl="node1" presStyleIdx="4" presStyleCnt="6" custScaleX="105975" custScaleY="100418">
        <dgm:presLayoutVars>
          <dgm:bulletEnabled val="1"/>
        </dgm:presLayoutVars>
      </dgm:prSet>
      <dgm:spPr/>
    </dgm:pt>
    <dgm:pt modelId="{0FA043C3-6FF4-48DA-9C5B-8A3E8FB8059A}" type="pres">
      <dgm:prSet presAssocID="{374EA3B3-8B48-4C67-BE45-51B3B2090A90}" presName="sibTrans" presStyleLbl="sibTrans2D1" presStyleIdx="4" presStyleCnt="6"/>
      <dgm:spPr/>
    </dgm:pt>
    <dgm:pt modelId="{86CCD34E-7999-4416-BB06-2F79802608B3}" type="pres">
      <dgm:prSet presAssocID="{374EA3B3-8B48-4C67-BE45-51B3B2090A90}" presName="connectorText" presStyleLbl="sibTrans2D1" presStyleIdx="4" presStyleCnt="6"/>
      <dgm:spPr/>
    </dgm:pt>
    <dgm:pt modelId="{73530513-BE73-491B-B094-56DFB4DCA959}" type="pres">
      <dgm:prSet presAssocID="{BEF14FAF-9BD3-47CC-A12E-9121D2E4FDE2}" presName="node" presStyleLbl="node1" presStyleIdx="5" presStyleCnt="6">
        <dgm:presLayoutVars>
          <dgm:bulletEnabled val="1"/>
        </dgm:presLayoutVars>
      </dgm:prSet>
      <dgm:spPr/>
    </dgm:pt>
    <dgm:pt modelId="{9414A4E2-6349-435F-9FEB-D3CF5D21FF9B}" type="pres">
      <dgm:prSet presAssocID="{FCD50264-D273-42D4-955A-6FFE2CC24DA3}" presName="sibTrans" presStyleLbl="sibTrans2D1" presStyleIdx="5" presStyleCnt="6"/>
      <dgm:spPr/>
    </dgm:pt>
    <dgm:pt modelId="{65CFFDAD-D9A5-4579-86D4-50B68EEC81A2}" type="pres">
      <dgm:prSet presAssocID="{FCD50264-D273-42D4-955A-6FFE2CC24DA3}" presName="connectorText" presStyleLbl="sibTrans2D1" presStyleIdx="5" presStyleCnt="6"/>
      <dgm:spPr/>
    </dgm:pt>
  </dgm:ptLst>
  <dgm:cxnLst>
    <dgm:cxn modelId="{8F048F00-7F66-40B6-9B36-09475FB69336}" type="presOf" srcId="{5C7C27CB-32DA-4390-9D29-3971CC6DCF92}" destId="{7EBFBFE0-4AB2-4887-9D3E-C46BA25AAB12}" srcOrd="0" destOrd="0" presId="urn:microsoft.com/office/officeart/2005/8/layout/cycle2"/>
    <dgm:cxn modelId="{84CEA714-74D7-4EBE-9B13-F6A671C1F3C0}" type="presOf" srcId="{7CE78F2D-26F8-4FA9-AC50-78AE09A395CD}" destId="{01353C9C-D773-4790-999F-D5BB8AD97CA2}" srcOrd="1" destOrd="0" presId="urn:microsoft.com/office/officeart/2005/8/layout/cycle2"/>
    <dgm:cxn modelId="{72E33E2B-B7E5-4771-B6A5-72BFA18ADF2F}" srcId="{4C570263-B9D8-4A6D-BD64-C894967DC461}" destId="{23D5EDA3-92F5-46D0-A66F-656F34C629AF}" srcOrd="3" destOrd="0" parTransId="{05572CC0-26BB-4363-BE18-7E63E908F51A}" sibTransId="{7CE78F2D-26F8-4FA9-AC50-78AE09A395CD}"/>
    <dgm:cxn modelId="{90304460-4DFC-43F3-B71B-A69FDD691870}" type="presOf" srcId="{167E4BCA-B1B4-4745-BDCA-5236FB910148}" destId="{60BD2940-BE0D-4C29-9AE1-E08D504A9698}" srcOrd="0" destOrd="0" presId="urn:microsoft.com/office/officeart/2005/8/layout/cycle2"/>
    <dgm:cxn modelId="{E4795341-DB0A-4B2A-A234-A30D91749951}" type="presOf" srcId="{23D5EDA3-92F5-46D0-A66F-656F34C629AF}" destId="{FBD7EA0F-BFF1-4318-96E9-C822441D2604}" srcOrd="0" destOrd="0" presId="urn:microsoft.com/office/officeart/2005/8/layout/cycle2"/>
    <dgm:cxn modelId="{AEFC8B62-7FB4-4AD1-AB5C-EFF5A86D9C1E}" srcId="{4C570263-B9D8-4A6D-BD64-C894967DC461}" destId="{E9FFF766-350A-42E9-B0BE-B27D2F245BD2}" srcOrd="4" destOrd="0" parTransId="{D02053E7-804F-471A-9D63-B4D906E9D1E4}" sibTransId="{374EA3B3-8B48-4C67-BE45-51B3B2090A90}"/>
    <dgm:cxn modelId="{771A704B-F0F7-4056-B805-5F0CB249B5F9}" type="presOf" srcId="{FCD50264-D273-42D4-955A-6FFE2CC24DA3}" destId="{9414A4E2-6349-435F-9FEB-D3CF5D21FF9B}" srcOrd="0" destOrd="0" presId="urn:microsoft.com/office/officeart/2005/8/layout/cycle2"/>
    <dgm:cxn modelId="{FB4A2B4F-5753-4E41-A725-97395988F258}" type="presOf" srcId="{7CE78F2D-26F8-4FA9-AC50-78AE09A395CD}" destId="{5D41F76C-B8E7-4B15-864A-1856CCA96A49}" srcOrd="0" destOrd="0" presId="urn:microsoft.com/office/officeart/2005/8/layout/cycle2"/>
    <dgm:cxn modelId="{79196272-4663-4075-90A1-5594FEFBD02D}" srcId="{4C570263-B9D8-4A6D-BD64-C894967DC461}" destId="{5E32AA03-F2F1-42F0-9C3F-EB2098B3F62D}" srcOrd="1" destOrd="0" parTransId="{0C836DD7-A56E-4E28-A3DB-E8E0E4DFB91F}" sibTransId="{5C7C27CB-32DA-4390-9D29-3971CC6DCF92}"/>
    <dgm:cxn modelId="{56680673-0B44-401F-8266-97D850F4BEFC}" type="presOf" srcId="{374EA3B3-8B48-4C67-BE45-51B3B2090A90}" destId="{86CCD34E-7999-4416-BB06-2F79802608B3}" srcOrd="1" destOrd="0" presId="urn:microsoft.com/office/officeart/2005/8/layout/cycle2"/>
    <dgm:cxn modelId="{E61E9C74-40A1-4344-B91B-4BB62F97AF81}" type="presOf" srcId="{90EE9136-569C-46A3-BF28-F65C6EBA5358}" destId="{ED4DA983-BBFC-412E-A53F-3303B69405DA}" srcOrd="0" destOrd="0" presId="urn:microsoft.com/office/officeart/2005/8/layout/cycle2"/>
    <dgm:cxn modelId="{D876C080-AB64-49C6-8A51-F15AE3903324}" type="presOf" srcId="{4C570263-B9D8-4A6D-BD64-C894967DC461}" destId="{740648BE-5CCC-4DE4-A7B0-6142B9F63025}" srcOrd="0" destOrd="0" presId="urn:microsoft.com/office/officeart/2005/8/layout/cycle2"/>
    <dgm:cxn modelId="{A9154381-80EF-43F1-9667-C4B4B4020258}" srcId="{4C570263-B9D8-4A6D-BD64-C894967DC461}" destId="{9288A75C-F4D4-43A2-A6A2-D2EA57212590}" srcOrd="2" destOrd="0" parTransId="{F06BA663-DABA-48BA-953F-2A4FE75AC8D9}" sibTransId="{90EE9136-569C-46A3-BF28-F65C6EBA5358}"/>
    <dgm:cxn modelId="{6ADBB48F-A058-4ED3-B088-3C3FF8859E85}" type="presOf" srcId="{5E32AA03-F2F1-42F0-9C3F-EB2098B3F62D}" destId="{51FF2AB5-7DD0-45FB-A900-1DA6004C5F38}" srcOrd="0" destOrd="0" presId="urn:microsoft.com/office/officeart/2005/8/layout/cycle2"/>
    <dgm:cxn modelId="{B7EC8B92-BD9E-4B11-A44E-AC4E1097B956}" type="presOf" srcId="{167E4BCA-B1B4-4745-BDCA-5236FB910148}" destId="{55F71350-7DBE-44B8-89BB-58A5308D35B2}" srcOrd="1" destOrd="0" presId="urn:microsoft.com/office/officeart/2005/8/layout/cycle2"/>
    <dgm:cxn modelId="{FCE109A3-B1F2-4D83-9D69-752BC02ACE24}" type="presOf" srcId="{90EE9136-569C-46A3-BF28-F65C6EBA5358}" destId="{755564C6-2559-4E9B-88D7-A7C3D0441708}" srcOrd="1" destOrd="0" presId="urn:microsoft.com/office/officeart/2005/8/layout/cycle2"/>
    <dgm:cxn modelId="{B9375CAB-B72A-4270-B35D-6A3D71AD982E}" srcId="{4C570263-B9D8-4A6D-BD64-C894967DC461}" destId="{1C8E52B7-BE9F-42B7-8623-07DBCB2F5233}" srcOrd="0" destOrd="0" parTransId="{DB19BA62-C633-49CD-8735-F04828B8A672}" sibTransId="{167E4BCA-B1B4-4745-BDCA-5236FB910148}"/>
    <dgm:cxn modelId="{C15693BA-DE40-446D-8356-9CB07D003CAF}" type="presOf" srcId="{1C8E52B7-BE9F-42B7-8623-07DBCB2F5233}" destId="{CB95B328-631A-4F32-91BD-BA23101DB91C}" srcOrd="0" destOrd="0" presId="urn:microsoft.com/office/officeart/2005/8/layout/cycle2"/>
    <dgm:cxn modelId="{6A59C8CC-D58C-4026-BE12-36A51093090D}" type="presOf" srcId="{5C7C27CB-32DA-4390-9D29-3971CC6DCF92}" destId="{6CD8B046-3ED7-4D1D-8F0E-8F4A5015B061}" srcOrd="1" destOrd="0" presId="urn:microsoft.com/office/officeart/2005/8/layout/cycle2"/>
    <dgm:cxn modelId="{DAADE0D7-9834-416B-9E7A-D49936C3949E}" type="presOf" srcId="{E9FFF766-350A-42E9-B0BE-B27D2F245BD2}" destId="{1576F320-C194-40A9-9BF5-887D1BAAE51D}" srcOrd="0" destOrd="0" presId="urn:microsoft.com/office/officeart/2005/8/layout/cycle2"/>
    <dgm:cxn modelId="{45E77DDA-0AAA-4132-957E-202C476BB731}" type="presOf" srcId="{FCD50264-D273-42D4-955A-6FFE2CC24DA3}" destId="{65CFFDAD-D9A5-4579-86D4-50B68EEC81A2}" srcOrd="1" destOrd="0" presId="urn:microsoft.com/office/officeart/2005/8/layout/cycle2"/>
    <dgm:cxn modelId="{0ECAD5DF-1E8E-455F-B372-EFBFBABD5028}" type="presOf" srcId="{374EA3B3-8B48-4C67-BE45-51B3B2090A90}" destId="{0FA043C3-6FF4-48DA-9C5B-8A3E8FB8059A}" srcOrd="0" destOrd="0" presId="urn:microsoft.com/office/officeart/2005/8/layout/cycle2"/>
    <dgm:cxn modelId="{8BF54AF9-9AA8-44C8-B840-DC4BE6A9E6A6}" srcId="{4C570263-B9D8-4A6D-BD64-C894967DC461}" destId="{BEF14FAF-9BD3-47CC-A12E-9121D2E4FDE2}" srcOrd="5" destOrd="0" parTransId="{6EDB6AB7-3779-4494-B433-C781001387EB}" sibTransId="{FCD50264-D273-42D4-955A-6FFE2CC24DA3}"/>
    <dgm:cxn modelId="{0BD062FE-63A6-4711-B76E-BC9EDAC88A2F}" type="presOf" srcId="{9288A75C-F4D4-43A2-A6A2-D2EA57212590}" destId="{874EF993-749D-41B5-9271-C404F515985B}" srcOrd="0" destOrd="0" presId="urn:microsoft.com/office/officeart/2005/8/layout/cycle2"/>
    <dgm:cxn modelId="{00A7A8FF-5FD6-487F-B7B5-A4C60ADFBF35}" type="presOf" srcId="{BEF14FAF-9BD3-47CC-A12E-9121D2E4FDE2}" destId="{73530513-BE73-491B-B094-56DFB4DCA959}" srcOrd="0" destOrd="0" presId="urn:microsoft.com/office/officeart/2005/8/layout/cycle2"/>
    <dgm:cxn modelId="{655E308F-7DBC-4D53-89A8-61E23C63646F}" type="presParOf" srcId="{740648BE-5CCC-4DE4-A7B0-6142B9F63025}" destId="{CB95B328-631A-4F32-91BD-BA23101DB91C}" srcOrd="0" destOrd="0" presId="urn:microsoft.com/office/officeart/2005/8/layout/cycle2"/>
    <dgm:cxn modelId="{5B131B4F-1732-44E1-8B93-079A65DE4ED9}" type="presParOf" srcId="{740648BE-5CCC-4DE4-A7B0-6142B9F63025}" destId="{60BD2940-BE0D-4C29-9AE1-E08D504A9698}" srcOrd="1" destOrd="0" presId="urn:microsoft.com/office/officeart/2005/8/layout/cycle2"/>
    <dgm:cxn modelId="{B721C160-DEA5-4013-8725-21726A43D3B9}" type="presParOf" srcId="{60BD2940-BE0D-4C29-9AE1-E08D504A9698}" destId="{55F71350-7DBE-44B8-89BB-58A5308D35B2}" srcOrd="0" destOrd="0" presId="urn:microsoft.com/office/officeart/2005/8/layout/cycle2"/>
    <dgm:cxn modelId="{C0DCD671-F404-4F7E-BCD1-A9EF7E9FECB8}" type="presParOf" srcId="{740648BE-5CCC-4DE4-A7B0-6142B9F63025}" destId="{51FF2AB5-7DD0-45FB-A900-1DA6004C5F38}" srcOrd="2" destOrd="0" presId="urn:microsoft.com/office/officeart/2005/8/layout/cycle2"/>
    <dgm:cxn modelId="{9687F057-D007-4EC0-8A63-7F80D6E25080}" type="presParOf" srcId="{740648BE-5CCC-4DE4-A7B0-6142B9F63025}" destId="{7EBFBFE0-4AB2-4887-9D3E-C46BA25AAB12}" srcOrd="3" destOrd="0" presId="urn:microsoft.com/office/officeart/2005/8/layout/cycle2"/>
    <dgm:cxn modelId="{286B573F-DC93-4781-B2B0-D245067794D7}" type="presParOf" srcId="{7EBFBFE0-4AB2-4887-9D3E-C46BA25AAB12}" destId="{6CD8B046-3ED7-4D1D-8F0E-8F4A5015B061}" srcOrd="0" destOrd="0" presId="urn:microsoft.com/office/officeart/2005/8/layout/cycle2"/>
    <dgm:cxn modelId="{C5DA2FCE-6F28-408E-8056-72BCA16C5F93}" type="presParOf" srcId="{740648BE-5CCC-4DE4-A7B0-6142B9F63025}" destId="{874EF993-749D-41B5-9271-C404F515985B}" srcOrd="4" destOrd="0" presId="urn:microsoft.com/office/officeart/2005/8/layout/cycle2"/>
    <dgm:cxn modelId="{BFD6641E-762C-4FA6-BC55-478A62938AAC}" type="presParOf" srcId="{740648BE-5CCC-4DE4-A7B0-6142B9F63025}" destId="{ED4DA983-BBFC-412E-A53F-3303B69405DA}" srcOrd="5" destOrd="0" presId="urn:microsoft.com/office/officeart/2005/8/layout/cycle2"/>
    <dgm:cxn modelId="{94AF37DF-97EF-4C9C-A772-92DDB7DB0D21}" type="presParOf" srcId="{ED4DA983-BBFC-412E-A53F-3303B69405DA}" destId="{755564C6-2559-4E9B-88D7-A7C3D0441708}" srcOrd="0" destOrd="0" presId="urn:microsoft.com/office/officeart/2005/8/layout/cycle2"/>
    <dgm:cxn modelId="{5FFC1AC3-E358-4F3C-AE3B-70C760F97339}" type="presParOf" srcId="{740648BE-5CCC-4DE4-A7B0-6142B9F63025}" destId="{FBD7EA0F-BFF1-4318-96E9-C822441D2604}" srcOrd="6" destOrd="0" presId="urn:microsoft.com/office/officeart/2005/8/layout/cycle2"/>
    <dgm:cxn modelId="{79F5926F-DEFA-4364-A2E9-D3EB3C22E103}" type="presParOf" srcId="{740648BE-5CCC-4DE4-A7B0-6142B9F63025}" destId="{5D41F76C-B8E7-4B15-864A-1856CCA96A49}" srcOrd="7" destOrd="0" presId="urn:microsoft.com/office/officeart/2005/8/layout/cycle2"/>
    <dgm:cxn modelId="{4F2D10C7-435D-4559-95EB-64041B63115B}" type="presParOf" srcId="{5D41F76C-B8E7-4B15-864A-1856CCA96A49}" destId="{01353C9C-D773-4790-999F-D5BB8AD97CA2}" srcOrd="0" destOrd="0" presId="urn:microsoft.com/office/officeart/2005/8/layout/cycle2"/>
    <dgm:cxn modelId="{ABF37960-9138-49BF-AC8F-8C0D34B6CF2F}" type="presParOf" srcId="{740648BE-5CCC-4DE4-A7B0-6142B9F63025}" destId="{1576F320-C194-40A9-9BF5-887D1BAAE51D}" srcOrd="8" destOrd="0" presId="urn:microsoft.com/office/officeart/2005/8/layout/cycle2"/>
    <dgm:cxn modelId="{4FA61E43-D3BC-4E41-AACB-0957FD6EF9A0}" type="presParOf" srcId="{740648BE-5CCC-4DE4-A7B0-6142B9F63025}" destId="{0FA043C3-6FF4-48DA-9C5B-8A3E8FB8059A}" srcOrd="9" destOrd="0" presId="urn:microsoft.com/office/officeart/2005/8/layout/cycle2"/>
    <dgm:cxn modelId="{876049C0-550A-4E57-B98B-D75D45A713F8}" type="presParOf" srcId="{0FA043C3-6FF4-48DA-9C5B-8A3E8FB8059A}" destId="{86CCD34E-7999-4416-BB06-2F79802608B3}" srcOrd="0" destOrd="0" presId="urn:microsoft.com/office/officeart/2005/8/layout/cycle2"/>
    <dgm:cxn modelId="{1EB144E8-16A4-4A5E-8726-DD1FC8F07BBC}" type="presParOf" srcId="{740648BE-5CCC-4DE4-A7B0-6142B9F63025}" destId="{73530513-BE73-491B-B094-56DFB4DCA959}" srcOrd="10" destOrd="0" presId="urn:microsoft.com/office/officeart/2005/8/layout/cycle2"/>
    <dgm:cxn modelId="{0E84BAE7-5866-45D9-B3D6-BF8844BF4E1D}" type="presParOf" srcId="{740648BE-5CCC-4DE4-A7B0-6142B9F63025}" destId="{9414A4E2-6349-435F-9FEB-D3CF5D21FF9B}" srcOrd="11" destOrd="0" presId="urn:microsoft.com/office/officeart/2005/8/layout/cycle2"/>
    <dgm:cxn modelId="{98787D3A-FF52-44FA-AE3F-9C34A73146D4}" type="presParOf" srcId="{9414A4E2-6349-435F-9FEB-D3CF5D21FF9B}" destId="{65CFFDAD-D9A5-4579-86D4-50B68EEC81A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5B328-631A-4F32-91BD-BA23101DB91C}">
      <dsp:nvSpPr>
        <dsp:cNvPr id="0" name=""/>
        <dsp:cNvSpPr/>
      </dsp:nvSpPr>
      <dsp:spPr>
        <a:xfrm>
          <a:off x="3072793" y="741"/>
          <a:ext cx="1381693" cy="138169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Setup RFP</a:t>
          </a:r>
        </a:p>
      </dsp:txBody>
      <dsp:txXfrm>
        <a:off x="3275137" y="203085"/>
        <a:ext cx="977005" cy="977005"/>
      </dsp:txXfrm>
    </dsp:sp>
    <dsp:sp modelId="{60BD2940-BE0D-4C29-9AE1-E08D504A9698}">
      <dsp:nvSpPr>
        <dsp:cNvPr id="0" name=""/>
        <dsp:cNvSpPr/>
      </dsp:nvSpPr>
      <dsp:spPr>
        <a:xfrm rot="1800000">
          <a:off x="4469410" y="971978"/>
          <a:ext cx="367454" cy="466321"/>
        </a:xfrm>
        <a:prstGeom prst="rightArrow">
          <a:avLst>
            <a:gd name="adj1" fmla="val 60000"/>
            <a:gd name="adj2" fmla="val 50000"/>
          </a:avLst>
        </a:prstGeom>
        <a:solidFill>
          <a:srgbClr val="222C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476794" y="1037683"/>
        <a:ext cx="257218" cy="279793"/>
      </dsp:txXfrm>
    </dsp:sp>
    <dsp:sp modelId="{51FF2AB5-7DD0-45FB-A900-1DA6004C5F38}">
      <dsp:nvSpPr>
        <dsp:cNvPr id="0" name=""/>
        <dsp:cNvSpPr/>
      </dsp:nvSpPr>
      <dsp:spPr>
        <a:xfrm>
          <a:off x="4869800" y="1038243"/>
          <a:ext cx="1381693" cy="138169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Create Hotel List</a:t>
          </a:r>
        </a:p>
      </dsp:txBody>
      <dsp:txXfrm>
        <a:off x="5072144" y="1240587"/>
        <a:ext cx="977005" cy="977005"/>
      </dsp:txXfrm>
    </dsp:sp>
    <dsp:sp modelId="{7EBFBFE0-4AB2-4887-9D3E-C46BA25AAB12}">
      <dsp:nvSpPr>
        <dsp:cNvPr id="0" name=""/>
        <dsp:cNvSpPr/>
      </dsp:nvSpPr>
      <dsp:spPr>
        <a:xfrm rot="5400000">
          <a:off x="5376920" y="2523032"/>
          <a:ext cx="367454" cy="4663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32038" y="2561178"/>
        <a:ext cx="257218" cy="279793"/>
      </dsp:txXfrm>
    </dsp:sp>
    <dsp:sp modelId="{874EF993-749D-41B5-9271-C404F515985B}">
      <dsp:nvSpPr>
        <dsp:cNvPr id="0" name=""/>
        <dsp:cNvSpPr/>
      </dsp:nvSpPr>
      <dsp:spPr>
        <a:xfrm>
          <a:off x="4869800" y="3113248"/>
          <a:ext cx="1381693" cy="1381693"/>
        </a:xfrm>
        <a:prstGeom prst="ellipse">
          <a:avLst/>
        </a:prstGeom>
        <a:solidFill>
          <a:srgbClr val="0B6D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Send RFP</a:t>
          </a:r>
        </a:p>
      </dsp:txBody>
      <dsp:txXfrm>
        <a:off x="5072144" y="3315592"/>
        <a:ext cx="977005" cy="977005"/>
      </dsp:txXfrm>
    </dsp:sp>
    <dsp:sp modelId="{ED4DA983-BBFC-412E-A53F-3303B69405DA}">
      <dsp:nvSpPr>
        <dsp:cNvPr id="0" name=""/>
        <dsp:cNvSpPr/>
      </dsp:nvSpPr>
      <dsp:spPr>
        <a:xfrm rot="9000000">
          <a:off x="4487422" y="4084485"/>
          <a:ext cx="367454" cy="466321"/>
        </a:xfrm>
        <a:prstGeom prst="rightArrow">
          <a:avLst>
            <a:gd name="adj1" fmla="val 60000"/>
            <a:gd name="adj2" fmla="val 50000"/>
          </a:avLst>
        </a:prstGeom>
        <a:solidFill>
          <a:srgbClr val="0B6D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590274" y="4150190"/>
        <a:ext cx="257218" cy="279793"/>
      </dsp:txXfrm>
    </dsp:sp>
    <dsp:sp modelId="{FBD7EA0F-BFF1-4318-96E9-C822441D2604}">
      <dsp:nvSpPr>
        <dsp:cNvPr id="0" name=""/>
        <dsp:cNvSpPr/>
      </dsp:nvSpPr>
      <dsp:spPr>
        <a:xfrm>
          <a:off x="3072793" y="4150750"/>
          <a:ext cx="1381693" cy="138169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Review Bids</a:t>
          </a:r>
        </a:p>
      </dsp:txBody>
      <dsp:txXfrm>
        <a:off x="3275137" y="4353094"/>
        <a:ext cx="977005" cy="977005"/>
      </dsp:txXfrm>
    </dsp:sp>
    <dsp:sp modelId="{5D41F76C-B8E7-4B15-864A-1856CCA96A49}">
      <dsp:nvSpPr>
        <dsp:cNvPr id="0" name=""/>
        <dsp:cNvSpPr/>
      </dsp:nvSpPr>
      <dsp:spPr>
        <a:xfrm rot="12600000">
          <a:off x="2711710" y="4102423"/>
          <a:ext cx="350979" cy="466321"/>
        </a:xfrm>
        <a:prstGeom prst="rightArrow">
          <a:avLst>
            <a:gd name="adj1" fmla="val 60000"/>
            <a:gd name="adj2" fmla="val 50000"/>
          </a:avLst>
        </a:prstGeom>
        <a:solidFill>
          <a:srgbClr val="00A0D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809951" y="4222011"/>
        <a:ext cx="245685" cy="279793"/>
      </dsp:txXfrm>
    </dsp:sp>
    <dsp:sp modelId="{1576F320-C194-40A9-9BF5-887D1BAAE51D}">
      <dsp:nvSpPr>
        <dsp:cNvPr id="0" name=""/>
        <dsp:cNvSpPr/>
      </dsp:nvSpPr>
      <dsp:spPr>
        <a:xfrm>
          <a:off x="1234508" y="3110360"/>
          <a:ext cx="1464250" cy="1387469"/>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Negotiate &amp; Accept</a:t>
          </a:r>
        </a:p>
      </dsp:txBody>
      <dsp:txXfrm>
        <a:off x="1448942" y="3313550"/>
        <a:ext cx="1035382" cy="981089"/>
      </dsp:txXfrm>
    </dsp:sp>
    <dsp:sp modelId="{0FA043C3-6FF4-48DA-9C5B-8A3E8FB8059A}">
      <dsp:nvSpPr>
        <dsp:cNvPr id="0" name=""/>
        <dsp:cNvSpPr/>
      </dsp:nvSpPr>
      <dsp:spPr>
        <a:xfrm rot="16200000">
          <a:off x="1783671" y="2542344"/>
          <a:ext cx="365924" cy="46632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838560" y="2690497"/>
        <a:ext cx="256147" cy="279793"/>
      </dsp:txXfrm>
    </dsp:sp>
    <dsp:sp modelId="{73530513-BE73-491B-B094-56DFB4DCA959}">
      <dsp:nvSpPr>
        <dsp:cNvPr id="0" name=""/>
        <dsp:cNvSpPr/>
      </dsp:nvSpPr>
      <dsp:spPr>
        <a:xfrm>
          <a:off x="1275786" y="1038243"/>
          <a:ext cx="1381693" cy="1381693"/>
        </a:xfrm>
        <a:prstGeom prst="ellipse">
          <a:avLst/>
        </a:prstGeom>
        <a:solidFill>
          <a:srgbClr val="4D3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Reports</a:t>
          </a:r>
        </a:p>
      </dsp:txBody>
      <dsp:txXfrm>
        <a:off x="1478130" y="1240587"/>
        <a:ext cx="977005" cy="977005"/>
      </dsp:txXfrm>
    </dsp:sp>
    <dsp:sp modelId="{9414A4E2-6349-435F-9FEB-D3CF5D21FF9B}">
      <dsp:nvSpPr>
        <dsp:cNvPr id="0" name=""/>
        <dsp:cNvSpPr/>
      </dsp:nvSpPr>
      <dsp:spPr>
        <a:xfrm rot="19800000">
          <a:off x="2672403" y="982378"/>
          <a:ext cx="367454" cy="466321"/>
        </a:xfrm>
        <a:prstGeom prst="rightArrow">
          <a:avLst>
            <a:gd name="adj1" fmla="val 60000"/>
            <a:gd name="adj2" fmla="val 50000"/>
          </a:avLst>
        </a:prstGeom>
        <a:solidFill>
          <a:srgbClr val="4D397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679787" y="1103201"/>
        <a:ext cx="257218" cy="27979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5AF70-5FB3-433A-8F6D-4A977C87AF29}" type="datetimeFigureOut">
              <a:rPr lang="en-US" smtClean="0"/>
              <a:t>28-Nov-17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DBFCF-0237-47F2-93E2-3664F33CA1A8}" type="slidenum">
              <a:rPr lang="en-US" smtClean="0"/>
              <a:t>‹#›</a:t>
            </a:fld>
            <a:endParaRPr lang="en-US"/>
          </a:p>
        </p:txBody>
      </p:sp>
    </p:spTree>
    <p:extLst>
      <p:ext uri="{BB962C8B-B14F-4D97-AF65-F5344CB8AC3E}">
        <p14:creationId xmlns:p14="http://schemas.microsoft.com/office/powerpoint/2010/main" val="415683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7E808B-4A19-46BD-837D-09ED20E405E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5893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8771E-CED5-4B22-A6CE-008F7D7465DD}" type="datetimeFigureOut">
              <a:rPr lang="en-US" smtClean="0"/>
              <a:t>28-Nov-17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104753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8771E-CED5-4B22-A6CE-008F7D7465DD}" type="datetimeFigureOut">
              <a:rPr lang="en-US" smtClean="0"/>
              <a:t>28-Nov-17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277612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8771E-CED5-4B22-A6CE-008F7D7465DD}" type="datetimeFigureOut">
              <a:rPr lang="en-US" smtClean="0"/>
              <a:t>28-Nov-17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330621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in Title Bar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1423" b="28873"/>
          <a:stretch/>
        </p:blipFill>
        <p:spPr>
          <a:xfrm>
            <a:off x="0" y="-3"/>
            <a:ext cx="12192000" cy="914403"/>
          </a:xfrm>
          <a:prstGeom prst="rect">
            <a:avLst/>
          </a:prstGeom>
        </p:spPr>
      </p:pic>
      <p:sp>
        <p:nvSpPr>
          <p:cNvPr id="2" name="Title 1"/>
          <p:cNvSpPr>
            <a:spLocks noGrp="1"/>
          </p:cNvSpPr>
          <p:nvPr>
            <p:ph type="title"/>
          </p:nvPr>
        </p:nvSpPr>
        <p:spPr>
          <a:xfrm>
            <a:off x="338469" y="1"/>
            <a:ext cx="9081978" cy="914399"/>
          </a:xfrm>
        </p:spPr>
        <p:txBody>
          <a:bodyPr bIns="0">
            <a:noAutofit/>
          </a:bodyPr>
          <a:lstStyle>
            <a:lvl1pPr>
              <a:defRPr sz="3600">
                <a:solidFill>
                  <a:schemeClr val="bg1"/>
                </a:solidFill>
              </a:defRPr>
            </a:lvl1pPr>
          </a:lstStyle>
          <a:p>
            <a:r>
              <a:rPr lang="en-US"/>
              <a:t>Click to edit Master title style</a:t>
            </a:r>
            <a:endParaRPr lang="en-US" dirty="0"/>
          </a:p>
        </p:txBody>
      </p:sp>
      <p:sp>
        <p:nvSpPr>
          <p:cNvPr id="6" name="Content Placeholder 7"/>
          <p:cNvSpPr>
            <a:spLocks noGrp="1"/>
          </p:cNvSpPr>
          <p:nvPr>
            <p:ph sz="quarter" idx="10"/>
          </p:nvPr>
        </p:nvSpPr>
        <p:spPr>
          <a:xfrm>
            <a:off x="1009650" y="1554480"/>
            <a:ext cx="100584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8050" y="6450410"/>
            <a:ext cx="864546" cy="172909"/>
          </a:xfrm>
          <a:prstGeom prst="rect">
            <a:avLst/>
          </a:prstGeom>
        </p:spPr>
      </p:pic>
    </p:spTree>
    <p:extLst>
      <p:ext uri="{BB962C8B-B14F-4D97-AF65-F5344CB8AC3E}">
        <p14:creationId xmlns:p14="http://schemas.microsoft.com/office/powerpoint/2010/main" val="145566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hin Title Bar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88952" cy="914400"/>
          </a:xfrm>
          <a:prstGeom prst="rect">
            <a:avLst/>
          </a:prstGeom>
        </p:spPr>
      </p:pic>
      <p:sp>
        <p:nvSpPr>
          <p:cNvPr id="2" name="Title 1"/>
          <p:cNvSpPr>
            <a:spLocks noGrp="1"/>
          </p:cNvSpPr>
          <p:nvPr>
            <p:ph type="title"/>
          </p:nvPr>
        </p:nvSpPr>
        <p:spPr>
          <a:xfrm>
            <a:off x="338469" y="0"/>
            <a:ext cx="9081978" cy="914399"/>
          </a:xfrm>
        </p:spPr>
        <p:txBody>
          <a:bodyPr bIns="0">
            <a:no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323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hin Title Bar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a:stretch/>
        </p:blipFill>
        <p:spPr>
          <a:xfrm>
            <a:off x="0" y="-3"/>
            <a:ext cx="12192000" cy="914403"/>
          </a:xfrm>
          <a:prstGeom prst="rect">
            <a:avLst/>
          </a:prstGeom>
        </p:spPr>
      </p:pic>
      <p:sp>
        <p:nvSpPr>
          <p:cNvPr id="2" name="Title 1"/>
          <p:cNvSpPr>
            <a:spLocks noGrp="1"/>
          </p:cNvSpPr>
          <p:nvPr>
            <p:ph type="title"/>
          </p:nvPr>
        </p:nvSpPr>
        <p:spPr>
          <a:xfrm>
            <a:off x="338469" y="1"/>
            <a:ext cx="9081978" cy="914399"/>
          </a:xfrm>
        </p:spPr>
        <p:txBody>
          <a:bodyPr bIns="0">
            <a:noAutofit/>
          </a:bodyPr>
          <a:lstStyle>
            <a:lvl1pPr>
              <a:defRPr sz="3600">
                <a:solidFill>
                  <a:schemeClr val="bg1"/>
                </a:solidFill>
              </a:defRPr>
            </a:lvl1pPr>
          </a:lstStyle>
          <a:p>
            <a:r>
              <a:rPr lang="en-US" dirty="0"/>
              <a:t>Click to edit Master title style</a:t>
            </a:r>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
            <a:ext cx="12188952" cy="914400"/>
          </a:xfrm>
          <a:prstGeom prst="rect">
            <a:avLst/>
          </a:prstGeom>
        </p:spPr>
      </p:pic>
    </p:spTree>
    <p:extLst>
      <p:ext uri="{BB962C8B-B14F-4D97-AF65-F5344CB8AC3E}">
        <p14:creationId xmlns:p14="http://schemas.microsoft.com/office/powerpoint/2010/main" val="1786241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idebar 2">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281" r="1414"/>
          <a:stretch/>
        </p:blipFill>
        <p:spPr>
          <a:xfrm>
            <a:off x="0" y="0"/>
            <a:ext cx="4319336" cy="6858000"/>
          </a:xfrm>
          <a:prstGeom prst="rect">
            <a:avLst/>
          </a:prstGeom>
        </p:spPr>
      </p:pic>
      <p:sp>
        <p:nvSpPr>
          <p:cNvPr id="2" name="Title 1"/>
          <p:cNvSpPr>
            <a:spLocks noGrp="1"/>
          </p:cNvSpPr>
          <p:nvPr>
            <p:ph type="title"/>
          </p:nvPr>
        </p:nvSpPr>
        <p:spPr>
          <a:xfrm>
            <a:off x="270709" y="244809"/>
            <a:ext cx="3651586" cy="1884779"/>
          </a:xfrm>
        </p:spPr>
        <p:txBody>
          <a:bodyPr anchor="t" anchorCtr="0">
            <a:noAutofit/>
          </a:bodyPr>
          <a:lstStyle>
            <a:lvl1pPr>
              <a:defRPr sz="40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270709" y="2902870"/>
            <a:ext cx="3651586" cy="3584575"/>
          </a:xfrm>
        </p:spPr>
        <p:txBody>
          <a:bodyPr/>
          <a:lstStyle>
            <a:lvl1pPr marL="0" indent="0">
              <a:spcBef>
                <a:spcPts val="2400"/>
              </a:spcBef>
              <a:spcAft>
                <a:spcPts val="0"/>
              </a:spcAft>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Content Placeholder 7"/>
          <p:cNvSpPr>
            <a:spLocks noGrp="1"/>
          </p:cNvSpPr>
          <p:nvPr>
            <p:ph sz="quarter" idx="11"/>
          </p:nvPr>
        </p:nvSpPr>
        <p:spPr>
          <a:xfrm>
            <a:off x="4846320" y="457200"/>
            <a:ext cx="6858000" cy="5943600"/>
          </a:xfrm>
        </p:spPr>
        <p:txBody>
          <a:bodyPr/>
          <a:lstStyle>
            <a:lvl1pPr marL="0" indent="0">
              <a:buNone/>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8050" y="6450410"/>
            <a:ext cx="864546" cy="172909"/>
          </a:xfrm>
          <a:prstGeom prst="rect">
            <a:avLst/>
          </a:prstGeom>
        </p:spPr>
      </p:pic>
    </p:spTree>
    <p:extLst>
      <p:ext uri="{BB962C8B-B14F-4D97-AF65-F5344CB8AC3E}">
        <p14:creationId xmlns:p14="http://schemas.microsoft.com/office/powerpoint/2010/main" val="1256328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o Title Bar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600">
                <a:solidFill>
                  <a:schemeClr val="accent2"/>
                </a:solidFill>
              </a:defRPr>
            </a:lvl1pPr>
          </a:lstStyle>
          <a:p>
            <a:r>
              <a:rPr lang="en-US"/>
              <a:t>Click to edit Master title style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4080"/>
            <a:ext cx="12192000" cy="2153920"/>
          </a:xfrm>
          <a:prstGeom prst="rect">
            <a:avLst/>
          </a:prstGeom>
        </p:spPr>
      </p:pic>
      <p:sp>
        <p:nvSpPr>
          <p:cNvPr id="4" name="Content Placeholder 7"/>
          <p:cNvSpPr>
            <a:spLocks noGrp="1"/>
          </p:cNvSpPr>
          <p:nvPr>
            <p:ph sz="quarter" idx="10"/>
          </p:nvPr>
        </p:nvSpPr>
        <p:spPr>
          <a:xfrm>
            <a:off x="1009650" y="2011680"/>
            <a:ext cx="10058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556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idebar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5" r="65745"/>
          <a:stretch/>
        </p:blipFill>
        <p:spPr>
          <a:xfrm rot="10800000">
            <a:off x="-1" y="0"/>
            <a:ext cx="4319337" cy="6858000"/>
          </a:xfrm>
          <a:prstGeom prst="rect">
            <a:avLst/>
          </a:prstGeom>
        </p:spPr>
      </p:pic>
      <p:sp>
        <p:nvSpPr>
          <p:cNvPr id="2" name="Title 1"/>
          <p:cNvSpPr>
            <a:spLocks noGrp="1"/>
          </p:cNvSpPr>
          <p:nvPr>
            <p:ph type="title"/>
          </p:nvPr>
        </p:nvSpPr>
        <p:spPr>
          <a:xfrm>
            <a:off x="270709" y="244809"/>
            <a:ext cx="3651586" cy="1884779"/>
          </a:xfrm>
        </p:spPr>
        <p:txBody>
          <a:bodyPr anchor="t" anchorCtr="0">
            <a:noAutofit/>
          </a:bodyPr>
          <a:lstStyle>
            <a:lvl1pPr>
              <a:defRPr sz="40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270709" y="2902870"/>
            <a:ext cx="3651586" cy="3584575"/>
          </a:xfrm>
        </p:spPr>
        <p:txBody>
          <a:bodyPr/>
          <a:lstStyle>
            <a:lvl1pPr marL="0" indent="0">
              <a:spcBef>
                <a:spcPts val="2400"/>
              </a:spcBef>
              <a:spcAft>
                <a:spcPts val="0"/>
              </a:spcAft>
              <a:buNone/>
              <a:defRPr>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Edit Master text styles</a:t>
            </a:r>
          </a:p>
        </p:txBody>
      </p:sp>
      <p:sp>
        <p:nvSpPr>
          <p:cNvPr id="6" name="Content Placeholder 7"/>
          <p:cNvSpPr>
            <a:spLocks noGrp="1"/>
          </p:cNvSpPr>
          <p:nvPr>
            <p:ph sz="quarter" idx="11"/>
          </p:nvPr>
        </p:nvSpPr>
        <p:spPr>
          <a:xfrm>
            <a:off x="4846320" y="457200"/>
            <a:ext cx="6858000" cy="5943600"/>
          </a:xfrm>
        </p:spPr>
        <p:txBody>
          <a:bodyPr/>
          <a:lstStyle>
            <a:lvl1pPr marL="0" indent="0">
              <a:buNone/>
              <a:defRPr/>
            </a:lvl1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8050" y="6450410"/>
            <a:ext cx="864546" cy="172909"/>
          </a:xfrm>
          <a:prstGeom prst="rect">
            <a:avLst/>
          </a:prstGeom>
        </p:spPr>
      </p:pic>
    </p:spTree>
    <p:extLst>
      <p:ext uri="{BB962C8B-B14F-4D97-AF65-F5344CB8AC3E}">
        <p14:creationId xmlns:p14="http://schemas.microsoft.com/office/powerpoint/2010/main" val="2738490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hick Title Bar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6830" b="28610"/>
          <a:stretch/>
        </p:blipFill>
        <p:spPr>
          <a:xfrm>
            <a:off x="0" y="0"/>
            <a:ext cx="12192000" cy="1371600"/>
          </a:xfrm>
          <a:prstGeom prst="rect">
            <a:avLst/>
          </a:prstGeom>
        </p:spPr>
      </p:pic>
      <p:sp>
        <p:nvSpPr>
          <p:cNvPr id="2" name="Title 1"/>
          <p:cNvSpPr>
            <a:spLocks noGrp="1"/>
          </p:cNvSpPr>
          <p:nvPr>
            <p:ph type="title"/>
          </p:nvPr>
        </p:nvSpPr>
        <p:spPr>
          <a:xfrm>
            <a:off x="338469" y="0"/>
            <a:ext cx="9081978" cy="1371599"/>
          </a:xfrm>
        </p:spPr>
        <p:txBody>
          <a:bodyPr bIns="0">
            <a:no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435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hick Title Bar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6830" b="28610"/>
          <a:stretch/>
        </p:blipFill>
        <p:spPr>
          <a:xfrm>
            <a:off x="0" y="0"/>
            <a:ext cx="12192000" cy="1371600"/>
          </a:xfrm>
          <a:prstGeom prst="rect">
            <a:avLst/>
          </a:prstGeom>
        </p:spPr>
      </p:pic>
      <p:sp>
        <p:nvSpPr>
          <p:cNvPr id="2" name="Title 1"/>
          <p:cNvSpPr>
            <a:spLocks noGrp="1"/>
          </p:cNvSpPr>
          <p:nvPr>
            <p:ph type="title"/>
          </p:nvPr>
        </p:nvSpPr>
        <p:spPr>
          <a:xfrm>
            <a:off x="338469" y="0"/>
            <a:ext cx="9081978" cy="1371599"/>
          </a:xfrm>
        </p:spPr>
        <p:txBody>
          <a:bodyPr bIns="0">
            <a:noAutofit/>
          </a:bodyPr>
          <a:lstStyle>
            <a:lvl1pPr>
              <a:defRPr sz="44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1009650" y="2011680"/>
            <a:ext cx="10058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8050" y="6450410"/>
            <a:ext cx="864546" cy="172909"/>
          </a:xfrm>
          <a:prstGeom prst="rect">
            <a:avLst/>
          </a:prstGeom>
        </p:spPr>
      </p:pic>
    </p:spTree>
    <p:extLst>
      <p:ext uri="{BB962C8B-B14F-4D97-AF65-F5344CB8AC3E}">
        <p14:creationId xmlns:p14="http://schemas.microsoft.com/office/powerpoint/2010/main" val="370890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8771E-CED5-4B22-A6CE-008F7D7465DD}" type="datetimeFigureOut">
              <a:rPr lang="en-US" smtClean="0"/>
              <a:t>28-Nov-17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14904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585" b="9083"/>
          <a:stretch/>
        </p:blipFill>
        <p:spPr>
          <a:xfrm>
            <a:off x="-1" y="0"/>
            <a:ext cx="12192002" cy="6858000"/>
          </a:xfrm>
          <a:prstGeom prst="rect">
            <a:avLst/>
          </a:prstGeom>
          <a:noFill/>
          <a:ln>
            <a:noFill/>
          </a:ln>
        </p:spPr>
      </p:pic>
      <p:sp>
        <p:nvSpPr>
          <p:cNvPr id="5" name="Rectangle 4"/>
          <p:cNvSpPr/>
          <p:nvPr/>
        </p:nvSpPr>
        <p:spPr>
          <a:xfrm>
            <a:off x="0" y="0"/>
            <a:ext cx="12192000" cy="6858000"/>
          </a:xfrm>
          <a:prstGeom prst="rect">
            <a:avLst/>
          </a:prstGeom>
          <a:solidFill>
            <a:schemeClr val="accent3">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137160" rtlCol="0" anchor="ctr"/>
          <a:lstStyle/>
          <a:p>
            <a:pPr algn="ctr"/>
            <a:endParaRPr lang="en-US" dirty="0"/>
          </a:p>
        </p:txBody>
      </p:sp>
      <p:sp>
        <p:nvSpPr>
          <p:cNvPr id="2" name="Title 1"/>
          <p:cNvSpPr>
            <a:spLocks noGrp="1"/>
          </p:cNvSpPr>
          <p:nvPr>
            <p:ph type="title" hasCustomPrompt="1"/>
          </p:nvPr>
        </p:nvSpPr>
        <p:spPr>
          <a:xfrm>
            <a:off x="1708484" y="2382253"/>
            <a:ext cx="8775032" cy="2093494"/>
          </a:xfrm>
        </p:spPr>
        <p:txBody>
          <a:bodyPr anchor="ctr" anchorCtr="0">
            <a:noAutofit/>
          </a:bodyPr>
          <a:lstStyle>
            <a:lvl1pPr algn="ctr">
              <a:defRPr sz="11500">
                <a:solidFill>
                  <a:schemeClr val="bg1"/>
                </a:solidFill>
              </a:defRPr>
            </a:lvl1pPr>
          </a:lstStyle>
          <a:p>
            <a:r>
              <a:rPr lang="en-US" dirty="0"/>
              <a:t>Thank you!</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793" y="404267"/>
            <a:ext cx="2052084" cy="403577"/>
          </a:xfrm>
          <a:prstGeom prst="rect">
            <a:avLst/>
          </a:prstGeom>
        </p:spPr>
      </p:pic>
    </p:spTree>
    <p:extLst>
      <p:ext uri="{BB962C8B-B14F-4D97-AF65-F5344CB8AC3E}">
        <p14:creationId xmlns:p14="http://schemas.microsoft.com/office/powerpoint/2010/main" val="330890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Full Color 2">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92" t="62781" r="41149" b="409"/>
          <a:stretch/>
        </p:blipFill>
        <p:spPr>
          <a:xfrm>
            <a:off x="0" y="0"/>
            <a:ext cx="12192000" cy="6858000"/>
          </a:xfrm>
          <a:prstGeom prst="rect">
            <a:avLst/>
          </a:prstGeom>
        </p:spPr>
      </p:pic>
      <p:sp>
        <p:nvSpPr>
          <p:cNvPr id="2" name="Title 1"/>
          <p:cNvSpPr>
            <a:spLocks noGrp="1"/>
          </p:cNvSpPr>
          <p:nvPr>
            <p:ph type="title"/>
          </p:nvPr>
        </p:nvSpPr>
        <p:spPr>
          <a:xfrm>
            <a:off x="1708484" y="2382253"/>
            <a:ext cx="8775032" cy="2093494"/>
          </a:xfrm>
        </p:spPr>
        <p:txBody>
          <a:bodyPr anchor="ctr" anchorCtr="0">
            <a:noAutofit/>
          </a:bodyPr>
          <a:lstStyle>
            <a:lvl1pPr algn="ctr">
              <a:defRPr sz="8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365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C8771E-CED5-4B22-A6CE-008F7D7465DD}" type="datetimeFigureOut">
              <a:rPr lang="en-US" smtClean="0"/>
              <a:t>28-Nov-17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32078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8771E-CED5-4B22-A6CE-008F7D7465DD}" type="datetimeFigureOut">
              <a:rPr lang="en-US" smtClean="0"/>
              <a:t>28-Nov-17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215560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8771E-CED5-4B22-A6CE-008F7D7465DD}" type="datetimeFigureOut">
              <a:rPr lang="en-US" smtClean="0"/>
              <a:t>28-Nov-17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53487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8771E-CED5-4B22-A6CE-008F7D7465DD}" type="datetimeFigureOut">
              <a:rPr lang="en-US" smtClean="0"/>
              <a:t>28-Nov-17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92089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8771E-CED5-4B22-A6CE-008F7D7465DD}" type="datetimeFigureOut">
              <a:rPr lang="en-US" smtClean="0"/>
              <a:t>28-Nov-17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281072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C8771E-CED5-4B22-A6CE-008F7D7465DD}" type="datetimeFigureOut">
              <a:rPr lang="en-US" smtClean="0"/>
              <a:t>28-Nov-17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125560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C8771E-CED5-4B22-A6CE-008F7D7465DD}" type="datetimeFigureOut">
              <a:rPr lang="en-US" smtClean="0"/>
              <a:t>28-Nov-17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0A9DC-D8F6-4860-8491-E19E5DB2B15D}" type="slidenum">
              <a:rPr lang="en-US" smtClean="0"/>
              <a:t>‹#›</a:t>
            </a:fld>
            <a:endParaRPr lang="en-US"/>
          </a:p>
        </p:txBody>
      </p:sp>
    </p:spTree>
    <p:extLst>
      <p:ext uri="{BB962C8B-B14F-4D97-AF65-F5344CB8AC3E}">
        <p14:creationId xmlns:p14="http://schemas.microsoft.com/office/powerpoint/2010/main" val="172161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8771E-CED5-4B22-A6CE-008F7D7465DD}" type="datetimeFigureOut">
              <a:rPr lang="en-US" smtClean="0"/>
              <a:t>28-Nov-17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0A9DC-D8F6-4860-8491-E19E5DB2B15D}" type="slidenum">
              <a:rPr lang="en-US" smtClean="0"/>
              <a:t>‹#›</a:t>
            </a:fld>
            <a:endParaRPr lang="en-US"/>
          </a:p>
        </p:txBody>
      </p:sp>
    </p:spTree>
    <p:extLst>
      <p:ext uri="{BB962C8B-B14F-4D97-AF65-F5344CB8AC3E}">
        <p14:creationId xmlns:p14="http://schemas.microsoft.com/office/powerpoint/2010/main" val="366394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jean.squires@cvent.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5363" y="923721"/>
            <a:ext cx="8994710" cy="6370975"/>
          </a:xfrm>
          <a:prstGeom prst="rect">
            <a:avLst/>
          </a:prstGeom>
          <a:noFill/>
        </p:spPr>
        <p:txBody>
          <a:bodyPr wrap="square" rtlCol="0">
            <a:spAutoFit/>
          </a:bodyPr>
          <a:lstStyle/>
          <a:p>
            <a:endParaRPr lang="en-US" b="1" dirty="0"/>
          </a:p>
          <a:p>
            <a:pPr algn="just"/>
            <a:r>
              <a:rPr lang="en-GB" sz="1600" dirty="0">
                <a:latin typeface="Arial" panose="020B0604020202020204" pitchFamily="34" charset="0"/>
                <a:cs typeface="Arial" panose="020B0604020202020204" pitchFamily="34" charset="0"/>
              </a:rPr>
              <a:t>Jean has worked in the travel industry for over 25 years, starting in the airline industry before moving to Hogg Robinson Travel where she worked in a number of disciplines before becoming Head of Hotel Consulting managing the sourcing, negotiation and delivery of numerous hotel programmes for clients as diverse as Ericsson, Astra Zeneca, MARS, Shell, KPMG, HSBC and Rolls Royce plc. </a:t>
            </a:r>
          </a:p>
          <a:p>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She also worked on Travel Policy development and projects associated with sourcing for other travel categories including work on the fundamentals of Strategic Meetings Management. </a:t>
            </a:r>
          </a:p>
          <a:p>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Having joined Lanyon in 2011 her specialist skills and experience in this category continue to help clients achieve process improvements and overall cost savings through effective use of appropriate tools and services, strong negotiation and focused compliance management.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Jean has written a number of White Papers and delivered Webinars on strategic sourcing for both Transient and Meetings programmes.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Her current client portfolio includes Teva Pharmaceuticals, BP, British Airways, UBS and AIG.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Jean is a graduate of Durham University and has an MBA from Oxford Brookes University.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She is based in Worcestershire, UK</a:t>
            </a:r>
          </a:p>
          <a:p>
            <a:endParaRPr lang="en-US" dirty="0"/>
          </a:p>
          <a:p>
            <a:endParaRPr lang="en-US" dirty="0"/>
          </a:p>
          <a:p>
            <a:endParaRPr lang="en-US" dirty="0"/>
          </a:p>
        </p:txBody>
      </p:sp>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06331" y="1341010"/>
            <a:ext cx="2661138" cy="3991707"/>
          </a:xfrm>
        </p:spPr>
      </p:pic>
      <p:sp>
        <p:nvSpPr>
          <p:cNvPr id="8" name="Title 1"/>
          <p:cNvSpPr txBox="1">
            <a:spLocks/>
          </p:cNvSpPr>
          <p:nvPr/>
        </p:nvSpPr>
        <p:spPr>
          <a:xfrm>
            <a:off x="53165" y="0"/>
            <a:ext cx="12110483" cy="923721"/>
          </a:xfrm>
          <a:prstGeom prst="rect">
            <a:avLst/>
          </a:prstGeom>
        </p:spPr>
        <p:txBody>
          <a:bodyPr vert="horz" lIns="91440" tIns="45720" rIns="91440" bIns="0" rtlCol="0" anchor="ctr">
            <a:noAutofit/>
          </a:bodyPr>
          <a:lst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Arial" panose="020B0604020202020204"/>
                <a:ea typeface="+mj-ea"/>
                <a:cs typeface="+mj-cs"/>
              </a:rPr>
              <a:t>Jean</a:t>
            </a:r>
            <a:r>
              <a:rPr kumimoji="0" lang="en-US" sz="4000" b="0" i="0" u="none" strike="noStrike" kern="1200" cap="none" spc="0" normalizeH="0" noProof="0" dirty="0">
                <a:ln>
                  <a:noFill/>
                </a:ln>
                <a:solidFill>
                  <a:sysClr val="window" lastClr="FFFFFF"/>
                </a:solidFill>
                <a:effectLst/>
                <a:uLnTx/>
                <a:uFillTx/>
                <a:latin typeface="Arial" panose="020B0604020202020204"/>
                <a:ea typeface="+mj-ea"/>
                <a:cs typeface="+mj-cs"/>
              </a:rPr>
              <a:t> Squires – Senior Principal Account Manager</a:t>
            </a:r>
            <a:endParaRPr kumimoji="0" lang="en-US" sz="4000" b="0" i="0" u="none" strike="noStrike" kern="1200" cap="none" spc="0" normalizeH="0" baseline="0" noProof="0" dirty="0">
              <a:ln>
                <a:noFill/>
              </a:ln>
              <a:solidFill>
                <a:sysClr val="window" lastClr="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1309204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RFP</a:t>
            </a:r>
          </a:p>
        </p:txBody>
      </p:sp>
      <p:pic>
        <p:nvPicPr>
          <p:cNvPr id="3" name="Picture 2"/>
          <p:cNvPicPr>
            <a:picLocks noChangeAspect="1"/>
          </p:cNvPicPr>
          <p:nvPr/>
        </p:nvPicPr>
        <p:blipFill rotWithShape="1">
          <a:blip r:embed="rId2"/>
          <a:srcRect r="1652"/>
          <a:stretch/>
        </p:blipFill>
        <p:spPr>
          <a:xfrm>
            <a:off x="405433" y="1043789"/>
            <a:ext cx="10222302" cy="5504724"/>
          </a:xfrm>
          <a:prstGeom prst="rect">
            <a:avLst/>
          </a:prstGeom>
          <a:ln w="3175">
            <a:solidFill>
              <a:schemeClr val="tx1"/>
            </a:solidFill>
          </a:ln>
        </p:spPr>
      </p:pic>
      <p:pic>
        <p:nvPicPr>
          <p:cNvPr id="4" name="Picture 3"/>
          <p:cNvPicPr>
            <a:picLocks noChangeAspect="1"/>
          </p:cNvPicPr>
          <p:nvPr/>
        </p:nvPicPr>
        <p:blipFill rotWithShape="1">
          <a:blip r:embed="rId3"/>
          <a:srcRect l="2552" r="4582" b="21154"/>
          <a:stretch/>
        </p:blipFill>
        <p:spPr>
          <a:xfrm>
            <a:off x="3045124" y="2476305"/>
            <a:ext cx="8919714" cy="4010760"/>
          </a:xfrm>
          <a:prstGeom prst="rect">
            <a:avLst/>
          </a:prstGeom>
          <a:ln w="3175">
            <a:solidFill>
              <a:schemeClr val="tx1"/>
            </a:solidFill>
          </a:ln>
        </p:spPr>
      </p:pic>
      <p:sp>
        <p:nvSpPr>
          <p:cNvPr id="8" name="TextBox 7"/>
          <p:cNvSpPr txBox="1"/>
          <p:nvPr/>
        </p:nvSpPr>
        <p:spPr>
          <a:xfrm>
            <a:off x="9135366" y="1224945"/>
            <a:ext cx="1354346" cy="534837"/>
          </a:xfrm>
          <a:prstGeom prst="rect">
            <a:avLst/>
          </a:prstGeom>
          <a:solidFill>
            <a:schemeClr val="bg1"/>
          </a:solidFill>
        </p:spPr>
        <p:txBody>
          <a:bodyPr vert="horz" wrap="square" lIns="91440" tIns="45720" rIns="91440" bIns="45720" rtlCol="0">
            <a:noAutofit/>
          </a:bodyPr>
          <a:lstStyle/>
          <a:p>
            <a:pPr>
              <a:lnSpc>
                <a:spcPct val="95000"/>
              </a:lnSpc>
              <a:spcBef>
                <a:spcPts val="1000"/>
              </a:spcBef>
              <a:spcAft>
                <a:spcPts val="2000"/>
              </a:spcAft>
            </a:pPr>
            <a:endParaRPr lang="en-US" sz="3200" dirty="0">
              <a:solidFill>
                <a:schemeClr val="accent3"/>
              </a:solidFill>
            </a:endParaRPr>
          </a:p>
        </p:txBody>
      </p:sp>
      <p:grpSp>
        <p:nvGrpSpPr>
          <p:cNvPr id="6" name="Group 5">
            <a:extLst>
              <a:ext uri="{FF2B5EF4-FFF2-40B4-BE49-F238E27FC236}">
                <a16:creationId xmlns:a16="http://schemas.microsoft.com/office/drawing/2014/main" id="{2069A281-C1A2-4148-A4F2-73C210D326C2}"/>
              </a:ext>
            </a:extLst>
          </p:cNvPr>
          <p:cNvGrpSpPr/>
          <p:nvPr/>
        </p:nvGrpSpPr>
        <p:grpSpPr>
          <a:xfrm>
            <a:off x="10489712" y="339071"/>
            <a:ext cx="1381693" cy="1381693"/>
            <a:chOff x="3072793" y="741"/>
            <a:chExt cx="1381693" cy="1381693"/>
          </a:xfrm>
          <a:solidFill>
            <a:srgbClr val="00B050"/>
          </a:solidFill>
        </p:grpSpPr>
        <p:sp>
          <p:nvSpPr>
            <p:cNvPr id="7" name="Oval 6">
              <a:extLst>
                <a:ext uri="{FF2B5EF4-FFF2-40B4-BE49-F238E27FC236}">
                  <a16:creationId xmlns:a16="http://schemas.microsoft.com/office/drawing/2014/main" id="{A9E46F08-4C20-4CA8-822A-8E4D8D189998}"/>
                </a:ext>
              </a:extLst>
            </p:cNvPr>
            <p:cNvSpPr/>
            <p:nvPr/>
          </p:nvSpPr>
          <p:spPr>
            <a:xfrm>
              <a:off x="3072793" y="741"/>
              <a:ext cx="1381693" cy="1381693"/>
            </a:xfrm>
            <a:prstGeom prst="ellipse">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A21A5F88-9A60-48AF-8D2E-C74C0318CBB8}"/>
                </a:ext>
              </a:extLst>
            </p:cNvPr>
            <p:cNvSpPr txBox="1"/>
            <p:nvPr/>
          </p:nvSpPr>
          <p:spPr>
            <a:xfrm>
              <a:off x="3275137" y="203085"/>
              <a:ext cx="977005" cy="9770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Setup RFP</a:t>
              </a:r>
            </a:p>
          </p:txBody>
        </p:sp>
      </p:grpSp>
    </p:spTree>
    <p:extLst>
      <p:ext uri="{BB962C8B-B14F-4D97-AF65-F5344CB8AC3E}">
        <p14:creationId xmlns:p14="http://schemas.microsoft.com/office/powerpoint/2010/main" val="2564913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Hotel List and Send RFP</a:t>
            </a:r>
          </a:p>
        </p:txBody>
      </p:sp>
      <p:pic>
        <p:nvPicPr>
          <p:cNvPr id="3" name="Picture 2"/>
          <p:cNvPicPr>
            <a:picLocks noChangeAspect="1"/>
          </p:cNvPicPr>
          <p:nvPr/>
        </p:nvPicPr>
        <p:blipFill rotWithShape="1">
          <a:blip r:embed="rId2"/>
          <a:srcRect l="1466" t="2979" r="2481" b="4661"/>
          <a:stretch/>
        </p:blipFill>
        <p:spPr>
          <a:xfrm>
            <a:off x="163901" y="1112810"/>
            <a:ext cx="10739887" cy="5469146"/>
          </a:xfrm>
          <a:prstGeom prst="rect">
            <a:avLst/>
          </a:prstGeom>
          <a:ln w="3175">
            <a:solidFill>
              <a:schemeClr val="tx1"/>
            </a:solidFill>
          </a:ln>
        </p:spPr>
      </p:pic>
      <p:pic>
        <p:nvPicPr>
          <p:cNvPr id="4" name="Picture 3"/>
          <p:cNvPicPr>
            <a:picLocks noChangeAspect="1"/>
          </p:cNvPicPr>
          <p:nvPr/>
        </p:nvPicPr>
        <p:blipFill rotWithShape="1">
          <a:blip r:embed="rId3"/>
          <a:srcRect l="21645" t="5914" r="4454" b="21725"/>
          <a:stretch/>
        </p:blipFill>
        <p:spPr>
          <a:xfrm>
            <a:off x="4465509" y="2386865"/>
            <a:ext cx="7203057" cy="3735238"/>
          </a:xfrm>
          <a:prstGeom prst="rect">
            <a:avLst/>
          </a:prstGeom>
          <a:ln w="3175">
            <a:solidFill>
              <a:schemeClr val="tx1"/>
            </a:solidFill>
          </a:ln>
        </p:spPr>
      </p:pic>
      <p:sp>
        <p:nvSpPr>
          <p:cNvPr id="11" name="TextBox 10"/>
          <p:cNvSpPr txBox="1"/>
          <p:nvPr/>
        </p:nvSpPr>
        <p:spPr>
          <a:xfrm>
            <a:off x="9497683" y="1122362"/>
            <a:ext cx="1276709" cy="474451"/>
          </a:xfrm>
          <a:prstGeom prst="rect">
            <a:avLst/>
          </a:prstGeom>
          <a:solidFill>
            <a:schemeClr val="bg1"/>
          </a:solidFill>
        </p:spPr>
        <p:txBody>
          <a:bodyPr vert="horz" wrap="square" lIns="91440" tIns="45720" rIns="91440" bIns="45720" rtlCol="0">
            <a:noAutofit/>
          </a:bodyPr>
          <a:lstStyle/>
          <a:p>
            <a:pPr>
              <a:lnSpc>
                <a:spcPct val="95000"/>
              </a:lnSpc>
              <a:spcBef>
                <a:spcPts val="1000"/>
              </a:spcBef>
              <a:spcAft>
                <a:spcPts val="2000"/>
              </a:spcAft>
            </a:pPr>
            <a:endParaRPr lang="en-US" sz="3200" dirty="0">
              <a:solidFill>
                <a:schemeClr val="accent3"/>
              </a:solidFill>
            </a:endParaRPr>
          </a:p>
        </p:txBody>
      </p:sp>
      <p:grpSp>
        <p:nvGrpSpPr>
          <p:cNvPr id="9" name="Group 8">
            <a:extLst>
              <a:ext uri="{FF2B5EF4-FFF2-40B4-BE49-F238E27FC236}">
                <a16:creationId xmlns:a16="http://schemas.microsoft.com/office/drawing/2014/main" id="{9F7E252A-CFBC-45B8-B6D1-3E5B8E4EB6BC}"/>
              </a:ext>
            </a:extLst>
          </p:cNvPr>
          <p:cNvGrpSpPr/>
          <p:nvPr/>
        </p:nvGrpSpPr>
        <p:grpSpPr>
          <a:xfrm>
            <a:off x="10489217" y="322758"/>
            <a:ext cx="1381693" cy="1381693"/>
            <a:chOff x="4869800" y="1038243"/>
            <a:chExt cx="1381693" cy="1381693"/>
          </a:xfrm>
          <a:solidFill>
            <a:srgbClr val="7030A0"/>
          </a:solidFill>
        </p:grpSpPr>
        <p:sp>
          <p:nvSpPr>
            <p:cNvPr id="10" name="Oval 9">
              <a:extLst>
                <a:ext uri="{FF2B5EF4-FFF2-40B4-BE49-F238E27FC236}">
                  <a16:creationId xmlns:a16="http://schemas.microsoft.com/office/drawing/2014/main" id="{F3FD839C-AC8D-415C-86A5-AE767BE13DFB}"/>
                </a:ext>
              </a:extLst>
            </p:cNvPr>
            <p:cNvSpPr/>
            <p:nvPr/>
          </p:nvSpPr>
          <p:spPr>
            <a:xfrm>
              <a:off x="4869800" y="1038243"/>
              <a:ext cx="1381693" cy="1381693"/>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B09109AE-49B6-4F2E-8F84-50E0A1135EA5}"/>
                </a:ext>
              </a:extLst>
            </p:cNvPr>
            <p:cNvSpPr txBox="1"/>
            <p:nvPr/>
          </p:nvSpPr>
          <p:spPr>
            <a:xfrm>
              <a:off x="5072144" y="1240587"/>
              <a:ext cx="977005" cy="9770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Create Hotel List</a:t>
              </a:r>
            </a:p>
          </p:txBody>
        </p:sp>
      </p:grpSp>
      <p:grpSp>
        <p:nvGrpSpPr>
          <p:cNvPr id="13" name="Group 12">
            <a:extLst>
              <a:ext uri="{FF2B5EF4-FFF2-40B4-BE49-F238E27FC236}">
                <a16:creationId xmlns:a16="http://schemas.microsoft.com/office/drawing/2014/main" id="{FB0A8EE5-1617-4BB0-8FC6-229223C92573}"/>
              </a:ext>
            </a:extLst>
          </p:cNvPr>
          <p:cNvGrpSpPr/>
          <p:nvPr/>
        </p:nvGrpSpPr>
        <p:grpSpPr>
          <a:xfrm>
            <a:off x="10489217" y="1795224"/>
            <a:ext cx="1381693" cy="1381693"/>
            <a:chOff x="4869800" y="3113248"/>
            <a:chExt cx="1381693" cy="1381693"/>
          </a:xfrm>
        </p:grpSpPr>
        <p:sp>
          <p:nvSpPr>
            <p:cNvPr id="14" name="Oval 13">
              <a:extLst>
                <a:ext uri="{FF2B5EF4-FFF2-40B4-BE49-F238E27FC236}">
                  <a16:creationId xmlns:a16="http://schemas.microsoft.com/office/drawing/2014/main" id="{542BCC10-FE55-4896-9143-F22E2950A078}"/>
                </a:ext>
              </a:extLst>
            </p:cNvPr>
            <p:cNvSpPr/>
            <p:nvPr/>
          </p:nvSpPr>
          <p:spPr>
            <a:xfrm>
              <a:off x="4869800" y="3113248"/>
              <a:ext cx="1381693" cy="1381693"/>
            </a:xfrm>
            <a:prstGeom prst="ellipse">
              <a:avLst/>
            </a:prstGeom>
            <a:solidFill>
              <a:srgbClr val="0B6DB7"/>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AB128E2F-4534-4D5F-936C-C2FAB82EBE39}"/>
                </a:ext>
              </a:extLst>
            </p:cNvPr>
            <p:cNvSpPr txBox="1"/>
            <p:nvPr/>
          </p:nvSpPr>
          <p:spPr>
            <a:xfrm>
              <a:off x="5072144" y="3315592"/>
              <a:ext cx="977005" cy="977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Send RFP</a:t>
              </a:r>
            </a:p>
          </p:txBody>
        </p:sp>
      </p:grpSp>
    </p:spTree>
    <p:extLst>
      <p:ext uri="{BB962C8B-B14F-4D97-AF65-F5344CB8AC3E}">
        <p14:creationId xmlns:p14="http://schemas.microsoft.com/office/powerpoint/2010/main" val="390624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Bids from Hotels</a:t>
            </a:r>
          </a:p>
        </p:txBody>
      </p:sp>
      <p:pic>
        <p:nvPicPr>
          <p:cNvPr id="3" name="Picture 2"/>
          <p:cNvPicPr>
            <a:picLocks noChangeAspect="1"/>
          </p:cNvPicPr>
          <p:nvPr/>
        </p:nvPicPr>
        <p:blipFill rotWithShape="1">
          <a:blip r:embed="rId2"/>
          <a:srcRect l="20915" t="4805" r="3986"/>
          <a:stretch/>
        </p:blipFill>
        <p:spPr>
          <a:xfrm>
            <a:off x="690879" y="995679"/>
            <a:ext cx="10216655" cy="5721727"/>
          </a:xfrm>
          <a:prstGeom prst="rect">
            <a:avLst/>
          </a:prstGeom>
          <a:ln w="3175">
            <a:solidFill>
              <a:schemeClr val="tx1"/>
            </a:solidFill>
          </a:ln>
        </p:spPr>
      </p:pic>
      <p:grpSp>
        <p:nvGrpSpPr>
          <p:cNvPr id="7" name="Group 6">
            <a:extLst>
              <a:ext uri="{FF2B5EF4-FFF2-40B4-BE49-F238E27FC236}">
                <a16:creationId xmlns:a16="http://schemas.microsoft.com/office/drawing/2014/main" id="{F378F33C-68A8-4072-B55B-135A41711B00}"/>
              </a:ext>
            </a:extLst>
          </p:cNvPr>
          <p:cNvGrpSpPr/>
          <p:nvPr/>
        </p:nvGrpSpPr>
        <p:grpSpPr>
          <a:xfrm>
            <a:off x="10489217" y="304832"/>
            <a:ext cx="1381693" cy="1381693"/>
            <a:chOff x="3072793" y="4150750"/>
            <a:chExt cx="1381693" cy="1381693"/>
          </a:xfrm>
          <a:solidFill>
            <a:schemeClr val="accent2"/>
          </a:solidFill>
        </p:grpSpPr>
        <p:sp>
          <p:nvSpPr>
            <p:cNvPr id="8" name="Oval 7">
              <a:extLst>
                <a:ext uri="{FF2B5EF4-FFF2-40B4-BE49-F238E27FC236}">
                  <a16:creationId xmlns:a16="http://schemas.microsoft.com/office/drawing/2014/main" id="{C171FAC3-3CCE-4504-BFA1-6DE426A877AE}"/>
                </a:ext>
              </a:extLst>
            </p:cNvPr>
            <p:cNvSpPr/>
            <p:nvPr/>
          </p:nvSpPr>
          <p:spPr>
            <a:xfrm>
              <a:off x="3072793" y="4150750"/>
              <a:ext cx="1381693" cy="1381693"/>
            </a:xfrm>
            <a:prstGeom prst="ellipse">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2C15BDC0-639C-45F0-B04D-F1FF4A14B9B5}"/>
                </a:ext>
              </a:extLst>
            </p:cNvPr>
            <p:cNvSpPr txBox="1"/>
            <p:nvPr/>
          </p:nvSpPr>
          <p:spPr>
            <a:xfrm>
              <a:off x="3275137" y="4353094"/>
              <a:ext cx="977005" cy="9770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Review Bids</a:t>
              </a:r>
            </a:p>
          </p:txBody>
        </p:sp>
      </p:grpSp>
    </p:spTree>
    <p:extLst>
      <p:ext uri="{BB962C8B-B14F-4D97-AF65-F5344CB8AC3E}">
        <p14:creationId xmlns:p14="http://schemas.microsoft.com/office/powerpoint/2010/main" val="1588759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Negotiate Rates &amp; Amenities</a:t>
            </a:r>
          </a:p>
        </p:txBody>
      </p:sp>
      <p:pic>
        <p:nvPicPr>
          <p:cNvPr id="3" name="Picture 2"/>
          <p:cNvPicPr>
            <a:picLocks noChangeAspect="1"/>
          </p:cNvPicPr>
          <p:nvPr/>
        </p:nvPicPr>
        <p:blipFill rotWithShape="1">
          <a:blip r:embed="rId2"/>
          <a:srcRect l="1348" r="3377" b="13199"/>
          <a:stretch/>
        </p:blipFill>
        <p:spPr>
          <a:xfrm>
            <a:off x="93917" y="1155940"/>
            <a:ext cx="11979882" cy="4822166"/>
          </a:xfrm>
          <a:prstGeom prst="rect">
            <a:avLst/>
          </a:prstGeom>
          <a:ln w="3175">
            <a:solidFill>
              <a:schemeClr val="tx1"/>
            </a:solidFill>
          </a:ln>
        </p:spPr>
      </p:pic>
      <p:grpSp>
        <p:nvGrpSpPr>
          <p:cNvPr id="10" name="Group 9">
            <a:extLst>
              <a:ext uri="{FF2B5EF4-FFF2-40B4-BE49-F238E27FC236}">
                <a16:creationId xmlns:a16="http://schemas.microsoft.com/office/drawing/2014/main" id="{FBF2F9B8-038F-43AB-AB72-3461D42E10BA}"/>
              </a:ext>
            </a:extLst>
          </p:cNvPr>
          <p:cNvGrpSpPr/>
          <p:nvPr/>
        </p:nvGrpSpPr>
        <p:grpSpPr>
          <a:xfrm>
            <a:off x="10521091" y="341435"/>
            <a:ext cx="1464250" cy="1387469"/>
            <a:chOff x="1234508" y="3110360"/>
            <a:chExt cx="1464250" cy="1387469"/>
          </a:xfrm>
          <a:solidFill>
            <a:schemeClr val="accent4">
              <a:lumMod val="75000"/>
            </a:schemeClr>
          </a:solidFill>
        </p:grpSpPr>
        <p:sp>
          <p:nvSpPr>
            <p:cNvPr id="11" name="Oval 10">
              <a:extLst>
                <a:ext uri="{FF2B5EF4-FFF2-40B4-BE49-F238E27FC236}">
                  <a16:creationId xmlns:a16="http://schemas.microsoft.com/office/drawing/2014/main" id="{7BE43880-EA8D-4E50-A396-DCFCC3510B73}"/>
                </a:ext>
              </a:extLst>
            </p:cNvPr>
            <p:cNvSpPr/>
            <p:nvPr/>
          </p:nvSpPr>
          <p:spPr>
            <a:xfrm>
              <a:off x="1234508" y="3110360"/>
              <a:ext cx="1464250" cy="1387469"/>
            </a:xfrm>
            <a:prstGeom prst="ellipse">
              <a:avLst/>
            </a:pr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F330C860-60B3-4C60-BE26-1DC153241FF0}"/>
                </a:ext>
              </a:extLst>
            </p:cNvPr>
            <p:cNvSpPr txBox="1"/>
            <p:nvPr/>
          </p:nvSpPr>
          <p:spPr>
            <a:xfrm>
              <a:off x="1448942" y="3313550"/>
              <a:ext cx="1035382" cy="9810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kern="1200" dirty="0"/>
                <a:t>Negotiate &amp; Accept</a:t>
              </a:r>
            </a:p>
          </p:txBody>
        </p:sp>
      </p:grpSp>
    </p:spTree>
    <p:extLst>
      <p:ext uri="{BB962C8B-B14F-4D97-AF65-F5344CB8AC3E}">
        <p14:creationId xmlns:p14="http://schemas.microsoft.com/office/powerpoint/2010/main" val="6072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a:t>
            </a:r>
          </a:p>
        </p:txBody>
      </p:sp>
      <p:pic>
        <p:nvPicPr>
          <p:cNvPr id="3" name="Picture 2"/>
          <p:cNvPicPr>
            <a:picLocks noChangeAspect="1"/>
          </p:cNvPicPr>
          <p:nvPr/>
        </p:nvPicPr>
        <p:blipFill>
          <a:blip r:embed="rId2"/>
          <a:stretch>
            <a:fillRect/>
          </a:stretch>
        </p:blipFill>
        <p:spPr>
          <a:xfrm>
            <a:off x="1344667" y="1110265"/>
            <a:ext cx="9592573" cy="5605038"/>
          </a:xfrm>
          <a:prstGeom prst="rect">
            <a:avLst/>
          </a:prstGeom>
          <a:ln w="3175">
            <a:solidFill>
              <a:schemeClr val="tx1"/>
            </a:solidFill>
          </a:ln>
        </p:spPr>
      </p:pic>
    </p:spTree>
    <p:extLst>
      <p:ext uri="{BB962C8B-B14F-4D97-AF65-F5344CB8AC3E}">
        <p14:creationId xmlns:p14="http://schemas.microsoft.com/office/powerpoint/2010/main" val="211105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&amp; Custom Reporting</a:t>
            </a:r>
          </a:p>
        </p:txBody>
      </p:sp>
      <p:pic>
        <p:nvPicPr>
          <p:cNvPr id="3" name="Picture 2"/>
          <p:cNvPicPr>
            <a:picLocks noChangeAspect="1"/>
          </p:cNvPicPr>
          <p:nvPr/>
        </p:nvPicPr>
        <p:blipFill rotWithShape="1">
          <a:blip r:embed="rId2"/>
          <a:srcRect l="6945" t="21913" r="6317" b="30793"/>
          <a:stretch/>
        </p:blipFill>
        <p:spPr>
          <a:xfrm>
            <a:off x="140061" y="1112808"/>
            <a:ext cx="8402129" cy="2941607"/>
          </a:xfrm>
          <a:prstGeom prst="rect">
            <a:avLst/>
          </a:prstGeom>
          <a:ln w="3175">
            <a:solidFill>
              <a:schemeClr val="tx1"/>
            </a:solidFill>
          </a:ln>
        </p:spPr>
      </p:pic>
      <p:pic>
        <p:nvPicPr>
          <p:cNvPr id="4" name="Picture 3"/>
          <p:cNvPicPr>
            <a:picLocks noChangeAspect="1"/>
          </p:cNvPicPr>
          <p:nvPr/>
        </p:nvPicPr>
        <p:blipFill rotWithShape="1">
          <a:blip r:embed="rId3"/>
          <a:srcRect l="1959" t="14147" r="3023" b="7185"/>
          <a:stretch/>
        </p:blipFill>
        <p:spPr>
          <a:xfrm>
            <a:off x="3502324" y="2738887"/>
            <a:ext cx="7797169" cy="3860321"/>
          </a:xfrm>
          <a:prstGeom prst="rect">
            <a:avLst/>
          </a:prstGeom>
          <a:ln w="3175">
            <a:solidFill>
              <a:schemeClr val="tx1"/>
            </a:solidFill>
          </a:ln>
        </p:spPr>
      </p:pic>
      <p:grpSp>
        <p:nvGrpSpPr>
          <p:cNvPr id="5" name="Group 4">
            <a:extLst>
              <a:ext uri="{FF2B5EF4-FFF2-40B4-BE49-F238E27FC236}">
                <a16:creationId xmlns:a16="http://schemas.microsoft.com/office/drawing/2014/main" id="{94CC5C84-9DE9-404B-8DC2-19D8BBE8FB36}"/>
              </a:ext>
            </a:extLst>
          </p:cNvPr>
          <p:cNvGrpSpPr/>
          <p:nvPr/>
        </p:nvGrpSpPr>
        <p:grpSpPr>
          <a:xfrm>
            <a:off x="10489217" y="324137"/>
            <a:ext cx="1381693" cy="1381693"/>
            <a:chOff x="1275786" y="1038243"/>
            <a:chExt cx="1381693" cy="1381693"/>
          </a:xfrm>
        </p:grpSpPr>
        <p:sp>
          <p:nvSpPr>
            <p:cNvPr id="6" name="Oval 5">
              <a:extLst>
                <a:ext uri="{FF2B5EF4-FFF2-40B4-BE49-F238E27FC236}">
                  <a16:creationId xmlns:a16="http://schemas.microsoft.com/office/drawing/2014/main" id="{29CF1C35-D8FC-4780-B110-A1A6477ADAC0}"/>
                </a:ext>
              </a:extLst>
            </p:cNvPr>
            <p:cNvSpPr/>
            <p:nvPr/>
          </p:nvSpPr>
          <p:spPr>
            <a:xfrm>
              <a:off x="1275786" y="1038243"/>
              <a:ext cx="1381693" cy="1381693"/>
            </a:xfrm>
            <a:prstGeom prst="ellipse">
              <a:avLst/>
            </a:prstGeom>
            <a:solidFill>
              <a:srgbClr val="4D3979"/>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1BA1A0BF-8F50-4C20-8A57-8060DF1655D7}"/>
                </a:ext>
              </a:extLst>
            </p:cNvPr>
            <p:cNvSpPr txBox="1"/>
            <p:nvPr/>
          </p:nvSpPr>
          <p:spPr>
            <a:xfrm>
              <a:off x="1478130" y="1240587"/>
              <a:ext cx="977005" cy="977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Reports</a:t>
              </a:r>
            </a:p>
          </p:txBody>
        </p:sp>
      </p:grpSp>
    </p:spTree>
    <p:extLst>
      <p:ext uri="{BB962C8B-B14F-4D97-AF65-F5344CB8AC3E}">
        <p14:creationId xmlns:p14="http://schemas.microsoft.com/office/powerpoint/2010/main" val="2901321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Directory</a:t>
            </a:r>
          </a:p>
        </p:txBody>
      </p:sp>
      <p:pic>
        <p:nvPicPr>
          <p:cNvPr id="5" name="Picture 4">
            <a:extLst>
              <a:ext uri="{FF2B5EF4-FFF2-40B4-BE49-F238E27FC236}">
                <a16:creationId xmlns:a16="http://schemas.microsoft.com/office/drawing/2014/main" id="{75F8ED42-5EF2-4C28-992A-1FDB2DE49AB8}"/>
              </a:ext>
            </a:extLst>
          </p:cNvPr>
          <p:cNvPicPr>
            <a:picLocks noChangeAspect="1"/>
          </p:cNvPicPr>
          <p:nvPr/>
        </p:nvPicPr>
        <p:blipFill rotWithShape="1">
          <a:blip r:embed="rId2"/>
          <a:srcRect l="798" t="6805"/>
          <a:stretch/>
        </p:blipFill>
        <p:spPr>
          <a:xfrm>
            <a:off x="730447" y="1293848"/>
            <a:ext cx="10663169" cy="4754614"/>
          </a:xfrm>
          <a:prstGeom prst="rect">
            <a:avLst/>
          </a:prstGeom>
        </p:spPr>
      </p:pic>
    </p:spTree>
    <p:extLst>
      <p:ext uri="{BB962C8B-B14F-4D97-AF65-F5344CB8AC3E}">
        <p14:creationId xmlns:p14="http://schemas.microsoft.com/office/powerpoint/2010/main" val="4032300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GDS Rate Audit </a:t>
            </a:r>
          </a:p>
        </p:txBody>
      </p:sp>
      <p:pic>
        <p:nvPicPr>
          <p:cNvPr id="6" name="Picture 5"/>
          <p:cNvPicPr>
            <a:picLocks noChangeAspect="1"/>
          </p:cNvPicPr>
          <p:nvPr/>
        </p:nvPicPr>
        <p:blipFill>
          <a:blip r:embed="rId2"/>
          <a:stretch>
            <a:fillRect/>
          </a:stretch>
        </p:blipFill>
        <p:spPr>
          <a:xfrm>
            <a:off x="338469" y="1249642"/>
            <a:ext cx="11433572" cy="5260020"/>
          </a:xfrm>
          <a:prstGeom prst="rect">
            <a:avLst/>
          </a:prstGeom>
          <a:ln w="3175">
            <a:solidFill>
              <a:schemeClr val="tx1"/>
            </a:solidFill>
          </a:ln>
        </p:spPr>
      </p:pic>
      <p:grpSp>
        <p:nvGrpSpPr>
          <p:cNvPr id="7" name="Group 6">
            <a:extLst>
              <a:ext uri="{FF2B5EF4-FFF2-40B4-BE49-F238E27FC236}">
                <a16:creationId xmlns:a16="http://schemas.microsoft.com/office/drawing/2014/main" id="{280A0874-91C3-488B-9CE4-6B3CB8C0CB95}"/>
              </a:ext>
            </a:extLst>
          </p:cNvPr>
          <p:cNvGrpSpPr/>
          <p:nvPr/>
        </p:nvGrpSpPr>
        <p:grpSpPr>
          <a:xfrm>
            <a:off x="10507505" y="321486"/>
            <a:ext cx="1381693" cy="1381693"/>
            <a:chOff x="1275786" y="1038243"/>
            <a:chExt cx="1381693" cy="1381693"/>
          </a:xfrm>
        </p:grpSpPr>
        <p:sp>
          <p:nvSpPr>
            <p:cNvPr id="8" name="Oval 7">
              <a:extLst>
                <a:ext uri="{FF2B5EF4-FFF2-40B4-BE49-F238E27FC236}">
                  <a16:creationId xmlns:a16="http://schemas.microsoft.com/office/drawing/2014/main" id="{06210EB5-6BE5-4B67-99F4-239BE0BACBD8}"/>
                </a:ext>
              </a:extLst>
            </p:cNvPr>
            <p:cNvSpPr/>
            <p:nvPr/>
          </p:nvSpPr>
          <p:spPr>
            <a:xfrm>
              <a:off x="1275786" y="1038243"/>
              <a:ext cx="1381693" cy="1381693"/>
            </a:xfrm>
            <a:prstGeom prst="ellipse">
              <a:avLst/>
            </a:prstGeom>
            <a:solidFill>
              <a:srgbClr val="4D3979"/>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481C179C-A6C1-428E-8008-AFE2A164FDC7}"/>
                </a:ext>
              </a:extLst>
            </p:cNvPr>
            <p:cNvSpPr txBox="1"/>
            <p:nvPr/>
          </p:nvSpPr>
          <p:spPr>
            <a:xfrm>
              <a:off x="1478130" y="1240587"/>
              <a:ext cx="977005" cy="977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Reports</a:t>
              </a:r>
            </a:p>
          </p:txBody>
        </p:sp>
      </p:grpSp>
      <p:pic>
        <p:nvPicPr>
          <p:cNvPr id="11" name="Picture 10">
            <a:extLst>
              <a:ext uri="{FF2B5EF4-FFF2-40B4-BE49-F238E27FC236}">
                <a16:creationId xmlns:a16="http://schemas.microsoft.com/office/drawing/2014/main" id="{9F2CE62E-6802-4D70-A253-5C404FF8CE7E}"/>
              </a:ext>
            </a:extLst>
          </p:cNvPr>
          <p:cNvPicPr>
            <a:picLocks noChangeAspect="1"/>
          </p:cNvPicPr>
          <p:nvPr/>
        </p:nvPicPr>
        <p:blipFill>
          <a:blip r:embed="rId3"/>
          <a:stretch>
            <a:fillRect/>
          </a:stretch>
        </p:blipFill>
        <p:spPr>
          <a:xfrm>
            <a:off x="419951" y="1830334"/>
            <a:ext cx="11681372" cy="3321808"/>
          </a:xfrm>
          <a:prstGeom prst="rect">
            <a:avLst/>
          </a:prstGeom>
        </p:spPr>
      </p:pic>
    </p:spTree>
    <p:extLst>
      <p:ext uri="{BB962C8B-B14F-4D97-AF65-F5344CB8AC3E}">
        <p14:creationId xmlns:p14="http://schemas.microsoft.com/office/powerpoint/2010/main" val="1789258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Rate Availability Reporting</a:t>
            </a:r>
          </a:p>
        </p:txBody>
      </p:sp>
      <p:pic>
        <p:nvPicPr>
          <p:cNvPr id="6" name="Picture 5">
            <a:extLst>
              <a:ext uri="{FF2B5EF4-FFF2-40B4-BE49-F238E27FC236}">
                <a16:creationId xmlns:a16="http://schemas.microsoft.com/office/drawing/2014/main" id="{20985AB8-C8EF-4320-A297-001B769332CB}"/>
              </a:ext>
            </a:extLst>
          </p:cNvPr>
          <p:cNvPicPr>
            <a:picLocks noChangeAspect="1"/>
          </p:cNvPicPr>
          <p:nvPr/>
        </p:nvPicPr>
        <p:blipFill>
          <a:blip r:embed="rId2"/>
          <a:stretch>
            <a:fillRect/>
          </a:stretch>
        </p:blipFill>
        <p:spPr>
          <a:xfrm>
            <a:off x="411060" y="1211710"/>
            <a:ext cx="11434194" cy="4992907"/>
          </a:xfrm>
          <a:prstGeom prst="rect">
            <a:avLst/>
          </a:prstGeom>
        </p:spPr>
      </p:pic>
      <p:grpSp>
        <p:nvGrpSpPr>
          <p:cNvPr id="7" name="Group 6">
            <a:extLst>
              <a:ext uri="{FF2B5EF4-FFF2-40B4-BE49-F238E27FC236}">
                <a16:creationId xmlns:a16="http://schemas.microsoft.com/office/drawing/2014/main" id="{3DB6E46C-A0F4-421B-81DD-15D799651375}"/>
              </a:ext>
            </a:extLst>
          </p:cNvPr>
          <p:cNvGrpSpPr/>
          <p:nvPr/>
        </p:nvGrpSpPr>
        <p:grpSpPr>
          <a:xfrm>
            <a:off x="10507505" y="321486"/>
            <a:ext cx="1381693" cy="1381693"/>
            <a:chOff x="1275786" y="1038243"/>
            <a:chExt cx="1381693" cy="1381693"/>
          </a:xfrm>
        </p:grpSpPr>
        <p:sp>
          <p:nvSpPr>
            <p:cNvPr id="8" name="Oval 7">
              <a:extLst>
                <a:ext uri="{FF2B5EF4-FFF2-40B4-BE49-F238E27FC236}">
                  <a16:creationId xmlns:a16="http://schemas.microsoft.com/office/drawing/2014/main" id="{F2511354-8FBE-4DD3-9A25-E65467976CCD}"/>
                </a:ext>
              </a:extLst>
            </p:cNvPr>
            <p:cNvSpPr/>
            <p:nvPr/>
          </p:nvSpPr>
          <p:spPr>
            <a:xfrm>
              <a:off x="1275786" y="1038243"/>
              <a:ext cx="1381693" cy="1381693"/>
            </a:xfrm>
            <a:prstGeom prst="ellipse">
              <a:avLst/>
            </a:prstGeom>
            <a:solidFill>
              <a:srgbClr val="4D3979"/>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C03E172B-BE15-43D3-AF9F-6E54BD33152F}"/>
                </a:ext>
              </a:extLst>
            </p:cNvPr>
            <p:cNvSpPr txBox="1"/>
            <p:nvPr/>
          </p:nvSpPr>
          <p:spPr>
            <a:xfrm>
              <a:off x="1478130" y="1240587"/>
              <a:ext cx="977005" cy="977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Reports</a:t>
              </a:r>
            </a:p>
          </p:txBody>
        </p:sp>
      </p:grpSp>
      <p:pic>
        <p:nvPicPr>
          <p:cNvPr id="10" name="Picture 9">
            <a:extLst>
              <a:ext uri="{FF2B5EF4-FFF2-40B4-BE49-F238E27FC236}">
                <a16:creationId xmlns:a16="http://schemas.microsoft.com/office/drawing/2014/main" id="{DA6C492E-4668-437D-ACD7-38DF06FDBED3}"/>
              </a:ext>
            </a:extLst>
          </p:cNvPr>
          <p:cNvPicPr>
            <a:picLocks noChangeAspect="1"/>
          </p:cNvPicPr>
          <p:nvPr/>
        </p:nvPicPr>
        <p:blipFill>
          <a:blip r:embed="rId3"/>
          <a:stretch>
            <a:fillRect/>
          </a:stretch>
        </p:blipFill>
        <p:spPr>
          <a:xfrm>
            <a:off x="455004" y="2217875"/>
            <a:ext cx="11434194" cy="4284052"/>
          </a:xfrm>
          <a:prstGeom prst="rect">
            <a:avLst/>
          </a:prstGeom>
        </p:spPr>
      </p:pic>
    </p:spTree>
    <p:extLst>
      <p:ext uri="{BB962C8B-B14F-4D97-AF65-F5344CB8AC3E}">
        <p14:creationId xmlns:p14="http://schemas.microsoft.com/office/powerpoint/2010/main" val="3070144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dirty="0"/>
              <a:t>Questions?</a:t>
            </a:r>
          </a:p>
        </p:txBody>
      </p:sp>
    </p:spTree>
    <p:extLst>
      <p:ext uri="{BB962C8B-B14F-4D97-AF65-F5344CB8AC3E}">
        <p14:creationId xmlns:p14="http://schemas.microsoft.com/office/powerpoint/2010/main" val="3357958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Lanyon and Cvent Merger</a:t>
            </a:r>
          </a:p>
        </p:txBody>
      </p:sp>
      <p:sp>
        <p:nvSpPr>
          <p:cNvPr id="3" name="Content Placeholder 2"/>
          <p:cNvSpPr>
            <a:spLocks noGrp="1"/>
          </p:cNvSpPr>
          <p:nvPr>
            <p:ph sz="quarter" idx="4294967295"/>
          </p:nvPr>
        </p:nvSpPr>
        <p:spPr>
          <a:xfrm>
            <a:off x="712380" y="1660525"/>
            <a:ext cx="10037763" cy="3719549"/>
          </a:xfrm>
        </p:spPr>
        <p:txBody>
          <a:bodyPr>
            <a:normAutofit/>
          </a:bodyPr>
          <a:lstStyle/>
          <a:p>
            <a:pPr marL="0" indent="0" algn="just">
              <a:buNone/>
            </a:pPr>
            <a:r>
              <a:rPr lang="en-US" sz="2000" dirty="0">
                <a:latin typeface="Arial" panose="020B0604020202020204" pitchFamily="34" charset="0"/>
                <a:cs typeface="Arial" panose="020B0604020202020204" pitchFamily="34" charset="0"/>
              </a:rPr>
              <a:t>Vista Equity Partners – owners of Lanyon since 2013 – acquired Cvent in November 2016 and has now merged the 2 companies under the name of Cvent to form the largest single provider of technology solutions for Total Hospitality Spend Management in the world.</a:t>
            </a:r>
          </a:p>
          <a:p>
            <a:pPr marL="0" indent="0">
              <a:spcBef>
                <a:spcPts val="600"/>
              </a:spcBef>
              <a:spcAft>
                <a:spcPts val="0"/>
              </a:spcAft>
              <a:buNone/>
            </a:pPr>
            <a:endParaRPr lang="en-US" sz="2000" dirty="0">
              <a:latin typeface="Arial" panose="020B0604020202020204" pitchFamily="34" charset="0"/>
              <a:cs typeface="Arial" panose="020B0604020202020204" pitchFamily="34" charset="0"/>
            </a:endParaRPr>
          </a:p>
          <a:p>
            <a:pPr marL="0" indent="0">
              <a:spcBef>
                <a:spcPts val="600"/>
              </a:spcBef>
              <a:spcAft>
                <a:spcPts val="0"/>
              </a:spcAft>
              <a:buNone/>
            </a:pPr>
            <a:r>
              <a:rPr lang="en-US" sz="2000" dirty="0">
                <a:latin typeface="Arial" panose="020B0604020202020204" pitchFamily="34" charset="0"/>
                <a:cs typeface="Arial" panose="020B0604020202020204" pitchFamily="34" charset="0"/>
              </a:rPr>
              <a:t>Company Founded in 1984 (Lanyon) / 1999 (Cvent)</a:t>
            </a:r>
          </a:p>
          <a:p>
            <a:pPr marL="0" indent="0">
              <a:spcBef>
                <a:spcPts val="600"/>
              </a:spcBef>
              <a:spcAft>
                <a:spcPts val="0"/>
              </a:spcAft>
              <a:buNone/>
            </a:pPr>
            <a:r>
              <a:rPr lang="en-US" sz="2000" dirty="0">
                <a:latin typeface="Arial" panose="020B0604020202020204" pitchFamily="34" charset="0"/>
                <a:cs typeface="Arial" panose="020B0604020202020204" pitchFamily="34" charset="0"/>
              </a:rPr>
              <a:t>Current FTE - 2,500</a:t>
            </a:r>
          </a:p>
          <a:p>
            <a:pPr marL="0" indent="0">
              <a:spcBef>
                <a:spcPts val="600"/>
              </a:spcBef>
              <a:spcAft>
                <a:spcPts val="0"/>
              </a:spcAft>
              <a:buNone/>
            </a:pPr>
            <a:r>
              <a:rPr lang="en-US" sz="2000" dirty="0">
                <a:latin typeface="Arial" panose="020B0604020202020204" pitchFamily="34" charset="0"/>
                <a:cs typeface="Arial" panose="020B0604020202020204" pitchFamily="34" charset="0"/>
              </a:rPr>
              <a:t>Head Quartered in USA</a:t>
            </a:r>
          </a:p>
          <a:p>
            <a:pPr marL="0" indent="0">
              <a:spcBef>
                <a:spcPts val="600"/>
              </a:spcBef>
              <a:spcAft>
                <a:spcPts val="0"/>
              </a:spcAft>
              <a:buNone/>
            </a:pPr>
            <a:r>
              <a:rPr lang="en-US" sz="2000" dirty="0">
                <a:latin typeface="Arial" panose="020B0604020202020204" pitchFamily="34" charset="0"/>
                <a:cs typeface="Arial" panose="020B0604020202020204" pitchFamily="34" charset="0"/>
              </a:rPr>
              <a:t>Regional offices in USA / UK / India / Singapore / Australia</a:t>
            </a:r>
          </a:p>
          <a:p>
            <a:pPr marL="0" indent="0">
              <a:spcBef>
                <a:spcPts val="600"/>
              </a:spcBef>
              <a:spcAft>
                <a:spcPts val="0"/>
              </a:spcAft>
              <a:buNone/>
            </a:pPr>
            <a:r>
              <a:rPr lang="en-US" sz="2400" dirty="0"/>
              <a:t>	</a:t>
            </a:r>
          </a:p>
        </p:txBody>
      </p:sp>
    </p:spTree>
    <p:extLst>
      <p:ext uri="{BB962C8B-B14F-4D97-AF65-F5344CB8AC3E}">
        <p14:creationId xmlns:p14="http://schemas.microsoft.com/office/powerpoint/2010/main" val="404523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117" y="2669333"/>
            <a:ext cx="8775032" cy="2093494"/>
          </a:xfrm>
        </p:spPr>
        <p:txBody>
          <a:bodyPr/>
          <a:lstStyle/>
          <a:p>
            <a:r>
              <a:rPr lang="en-US" sz="3600" b="1" dirty="0"/>
              <a:t>For further information please contact:</a:t>
            </a:r>
            <a:br>
              <a:rPr lang="en-US" sz="3600" b="1" dirty="0"/>
            </a:br>
            <a:br>
              <a:rPr lang="en-US" sz="3600" b="1" dirty="0"/>
            </a:br>
            <a:r>
              <a:rPr lang="en-US" sz="2400" b="1" dirty="0"/>
              <a:t>Jean Squires</a:t>
            </a:r>
            <a:br>
              <a:rPr lang="en-US" sz="2400" b="1" dirty="0"/>
            </a:br>
            <a:r>
              <a:rPr lang="en-US" sz="2400" b="1" dirty="0"/>
              <a:t>Senior Principal Account Manager</a:t>
            </a:r>
            <a:br>
              <a:rPr lang="en-US" sz="2400" b="1" dirty="0"/>
            </a:br>
            <a:r>
              <a:rPr lang="en-US" sz="2400" b="1" dirty="0">
                <a:hlinkClick r:id="rId2"/>
              </a:rPr>
              <a:t>jean.squires@cvent.com</a:t>
            </a:r>
            <a:br>
              <a:rPr lang="en-US" sz="2400" b="1" dirty="0"/>
            </a:br>
            <a:r>
              <a:rPr lang="en-US" sz="2400" b="1" dirty="0"/>
              <a:t>+44 (0) 7776 135124</a:t>
            </a:r>
            <a:br>
              <a:rPr lang="en-US" sz="2400" dirty="0"/>
            </a:br>
            <a:endParaRPr lang="en-US" sz="3600" dirty="0"/>
          </a:p>
        </p:txBody>
      </p:sp>
    </p:spTree>
    <p:extLst>
      <p:ext uri="{BB962C8B-B14F-4D97-AF65-F5344CB8AC3E}">
        <p14:creationId xmlns:p14="http://schemas.microsoft.com/office/powerpoint/2010/main" val="2770088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Footprint</a:t>
            </a:r>
            <a:endParaRPr lang="en-GB" dirty="0"/>
          </a:p>
        </p:txBody>
      </p:sp>
      <p:sp>
        <p:nvSpPr>
          <p:cNvPr id="3" name="Text Placeholder 2"/>
          <p:cNvSpPr>
            <a:spLocks noGrp="1"/>
          </p:cNvSpPr>
          <p:nvPr>
            <p:ph type="body" sz="quarter" idx="10"/>
          </p:nvPr>
        </p:nvSpPr>
        <p:spPr>
          <a:xfrm>
            <a:off x="270709" y="2424405"/>
            <a:ext cx="3651586" cy="3584575"/>
          </a:xfrm>
        </p:spPr>
        <p:txBody>
          <a:bodyPr/>
          <a:lstStyle/>
          <a:p>
            <a:r>
              <a:rPr lang="en-US" sz="2400" dirty="0"/>
              <a:t>Our software is deployed by customers globally</a:t>
            </a:r>
          </a:p>
          <a:p>
            <a:r>
              <a:rPr lang="en-US" sz="2400" dirty="0"/>
              <a:t>We support our customers – both corporate and supply-side – from offices around the world – North America, UK, India, Singapore, Australia</a:t>
            </a:r>
            <a:endParaRPr lang="en-GB" sz="2400" dirty="0"/>
          </a:p>
        </p:txBody>
      </p:sp>
      <p:pic>
        <p:nvPicPr>
          <p:cNvPr id="5" name="Picture 2" descr="http://www.mapsofworld.com/world-maps/image/countries-of-the-world.jpg"/>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4382429" y="616688"/>
            <a:ext cx="7700061" cy="56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tretch>
            <a:fillRect/>
          </a:stretch>
        </p:blipFill>
        <p:spPr>
          <a:xfrm>
            <a:off x="7559749" y="2456570"/>
            <a:ext cx="563272" cy="563272"/>
          </a:xfrm>
          <a:prstGeom prst="rect">
            <a:avLst/>
          </a:prstGeom>
        </p:spPr>
      </p:pic>
      <p:pic>
        <p:nvPicPr>
          <p:cNvPr id="15" name="Picture 14"/>
          <p:cNvPicPr>
            <a:picLocks noChangeAspect="1"/>
          </p:cNvPicPr>
          <p:nvPr/>
        </p:nvPicPr>
        <p:blipFill>
          <a:blip r:embed="rId3"/>
          <a:stretch>
            <a:fillRect/>
          </a:stretch>
        </p:blipFill>
        <p:spPr>
          <a:xfrm>
            <a:off x="9884482" y="3682858"/>
            <a:ext cx="563272" cy="563272"/>
          </a:xfrm>
          <a:prstGeom prst="rect">
            <a:avLst/>
          </a:prstGeom>
        </p:spPr>
      </p:pic>
      <p:pic>
        <p:nvPicPr>
          <p:cNvPr id="16" name="Picture 15"/>
          <p:cNvPicPr>
            <a:picLocks noChangeAspect="1"/>
          </p:cNvPicPr>
          <p:nvPr/>
        </p:nvPicPr>
        <p:blipFill>
          <a:blip r:embed="rId3"/>
          <a:stretch>
            <a:fillRect/>
          </a:stretch>
        </p:blipFill>
        <p:spPr>
          <a:xfrm>
            <a:off x="9321210" y="3276864"/>
            <a:ext cx="563272" cy="563272"/>
          </a:xfrm>
          <a:prstGeom prst="rect">
            <a:avLst/>
          </a:prstGeom>
        </p:spPr>
      </p:pic>
      <p:pic>
        <p:nvPicPr>
          <p:cNvPr id="17" name="Picture 16"/>
          <p:cNvPicPr>
            <a:picLocks noChangeAspect="1"/>
          </p:cNvPicPr>
          <p:nvPr/>
        </p:nvPicPr>
        <p:blipFill>
          <a:blip r:embed="rId3"/>
          <a:stretch>
            <a:fillRect/>
          </a:stretch>
        </p:blipFill>
        <p:spPr>
          <a:xfrm>
            <a:off x="10526233" y="4413521"/>
            <a:ext cx="563272" cy="563272"/>
          </a:xfrm>
          <a:prstGeom prst="rect">
            <a:avLst/>
          </a:prstGeom>
        </p:spPr>
      </p:pic>
      <p:pic>
        <p:nvPicPr>
          <p:cNvPr id="18" name="Picture 17"/>
          <p:cNvPicPr>
            <a:picLocks noChangeAspect="1"/>
          </p:cNvPicPr>
          <p:nvPr/>
        </p:nvPicPr>
        <p:blipFill>
          <a:blip r:embed="rId3"/>
          <a:stretch>
            <a:fillRect/>
          </a:stretch>
        </p:blipFill>
        <p:spPr>
          <a:xfrm>
            <a:off x="5669758" y="2995228"/>
            <a:ext cx="563272" cy="563272"/>
          </a:xfrm>
          <a:prstGeom prst="rect">
            <a:avLst/>
          </a:prstGeom>
        </p:spPr>
      </p:pic>
    </p:spTree>
    <p:extLst>
      <p:ext uri="{BB962C8B-B14F-4D97-AF65-F5344CB8AC3E}">
        <p14:creationId xmlns:p14="http://schemas.microsoft.com/office/powerpoint/2010/main" val="1861744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4" y="297291"/>
            <a:ext cx="9929924" cy="1371599"/>
          </a:xfrm>
        </p:spPr>
        <p:txBody>
          <a:bodyPr>
            <a:noAutofit/>
          </a:bodyPr>
          <a:lstStyle/>
          <a:p>
            <a:pPr algn="ctr"/>
            <a:r>
              <a:rPr lang="en-US" sz="2000" b="0" dirty="0">
                <a:solidFill>
                  <a:schemeClr val="bg1">
                    <a:lumMod val="95000"/>
                  </a:schemeClr>
                </a:solidFill>
              </a:rPr>
              <a:t>ONE PLATFORM TO DELIVER TOTAL HOSPITALITY SPEND MANAGEMENT</a:t>
            </a:r>
          </a:p>
        </p:txBody>
      </p:sp>
      <p:sp>
        <p:nvSpPr>
          <p:cNvPr id="25" name="TextBox 24"/>
          <p:cNvSpPr txBox="1"/>
          <p:nvPr/>
        </p:nvSpPr>
        <p:spPr>
          <a:xfrm>
            <a:off x="-8467" y="160390"/>
            <a:ext cx="12200467" cy="689548"/>
          </a:xfrm>
          <a:prstGeom prst="rect">
            <a:avLst/>
          </a:prstGeom>
        </p:spPr>
        <p:txBody>
          <a:bodyPr vert="horz" wrap="square" lIns="91440" tIns="45720" rIns="91440" bIns="45720" rtlCol="0">
            <a:noAutofit/>
          </a:bodyPr>
          <a:lstStyle/>
          <a:p>
            <a:pPr lvl="1">
              <a:lnSpc>
                <a:spcPct val="95000"/>
              </a:lnSpc>
              <a:spcBef>
                <a:spcPts val="1000"/>
              </a:spcBef>
              <a:spcAft>
                <a:spcPts val="2000"/>
              </a:spcAft>
            </a:pPr>
            <a:r>
              <a:rPr lang="en-US" sz="3600" cap="all" dirty="0">
                <a:solidFill>
                  <a:schemeClr val="bg1"/>
                </a:solidFill>
                <a:latin typeface="Arial" charset="0"/>
                <a:ea typeface="Arial" charset="0"/>
                <a:cs typeface="Arial" charset="0"/>
              </a:rPr>
              <a:t>The FULL cvent product suite</a:t>
            </a:r>
          </a:p>
        </p:txBody>
      </p:sp>
      <p:grpSp>
        <p:nvGrpSpPr>
          <p:cNvPr id="5" name="Group 4"/>
          <p:cNvGrpSpPr/>
          <p:nvPr/>
        </p:nvGrpSpPr>
        <p:grpSpPr>
          <a:xfrm>
            <a:off x="572085" y="2011952"/>
            <a:ext cx="10992045" cy="3935555"/>
            <a:chOff x="548640" y="1918172"/>
            <a:chExt cx="10992045" cy="3935555"/>
          </a:xfrm>
        </p:grpSpPr>
        <p:sp>
          <p:nvSpPr>
            <p:cNvPr id="43" name="Rectangle 42"/>
            <p:cNvSpPr/>
            <p:nvPr/>
          </p:nvSpPr>
          <p:spPr>
            <a:xfrm>
              <a:off x="548640" y="1918172"/>
              <a:ext cx="5336345"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VENUE SOURCING</a:t>
              </a:r>
            </a:p>
          </p:txBody>
        </p:sp>
        <p:sp>
          <p:nvSpPr>
            <p:cNvPr id="44" name="Rectangle 43"/>
            <p:cNvSpPr/>
            <p:nvPr/>
          </p:nvSpPr>
          <p:spPr>
            <a:xfrm>
              <a:off x="548640" y="2939349"/>
              <a:ext cx="3566160"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MEETINGS MANAGEMENT</a:t>
              </a:r>
            </a:p>
          </p:txBody>
        </p:sp>
        <p:sp>
          <p:nvSpPr>
            <p:cNvPr id="47" name="Rectangle 46"/>
            <p:cNvSpPr/>
            <p:nvPr/>
          </p:nvSpPr>
          <p:spPr>
            <a:xfrm>
              <a:off x="7888688" y="2931534"/>
              <a:ext cx="3644182"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REGONLINE by CVENT</a:t>
              </a:r>
            </a:p>
          </p:txBody>
        </p:sp>
        <p:sp>
          <p:nvSpPr>
            <p:cNvPr id="50" name="Rectangle 49"/>
            <p:cNvSpPr/>
            <p:nvPr/>
          </p:nvSpPr>
          <p:spPr>
            <a:xfrm>
              <a:off x="4194946" y="2928783"/>
              <a:ext cx="3613595"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CVENT PASSKEY </a:t>
              </a:r>
            </a:p>
          </p:txBody>
        </p:sp>
        <p:sp>
          <p:nvSpPr>
            <p:cNvPr id="51" name="Rectangle 50"/>
            <p:cNvSpPr/>
            <p:nvPr/>
          </p:nvSpPr>
          <p:spPr>
            <a:xfrm>
              <a:off x="556455" y="3930237"/>
              <a:ext cx="5336345"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schemeClr val="bg1"/>
                  </a:solidFill>
                  <a:latin typeface="Arial" charset="0"/>
                  <a:ea typeface="Arial" charset="0"/>
                  <a:cs typeface="Arial" charset="0"/>
                </a:rPr>
                <a:t>CVENT</a:t>
              </a: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 CONFERENCE</a:t>
              </a:r>
            </a:p>
          </p:txBody>
        </p:sp>
        <p:sp>
          <p:nvSpPr>
            <p:cNvPr id="52" name="Rectangle 51"/>
            <p:cNvSpPr/>
            <p:nvPr/>
          </p:nvSpPr>
          <p:spPr>
            <a:xfrm>
              <a:off x="556294" y="4936906"/>
              <a:ext cx="3558506"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ON</a:t>
              </a:r>
              <a:r>
                <a:rPr kumimoji="0" lang="en-US" sz="2000" u="none" strike="noStrike" kern="0" cap="none" spc="0" normalizeH="0" noProof="0" dirty="0">
                  <a:ln>
                    <a:noFill/>
                  </a:ln>
                  <a:solidFill>
                    <a:schemeClr val="bg1"/>
                  </a:solidFill>
                  <a:effectLst/>
                  <a:uLnTx/>
                  <a:uFillTx/>
                  <a:latin typeface="Arial" charset="0"/>
                  <a:ea typeface="Arial" charset="0"/>
                  <a:cs typeface="Arial" charset="0"/>
                </a:rPr>
                <a:t> S</a:t>
              </a: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ITE SOLUTIONS</a:t>
              </a:r>
            </a:p>
          </p:txBody>
        </p:sp>
        <p:sp>
          <p:nvSpPr>
            <p:cNvPr id="53" name="Rectangle 52"/>
            <p:cNvSpPr/>
            <p:nvPr/>
          </p:nvSpPr>
          <p:spPr>
            <a:xfrm>
              <a:off x="4194946" y="4950504"/>
              <a:ext cx="3613596"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lvl="0" algn="ctr">
                <a:defRPr/>
              </a:pPr>
              <a:r>
                <a:rPr lang="en-US" sz="2000" kern="0" dirty="0">
                  <a:solidFill>
                    <a:schemeClr val="bg1"/>
                  </a:solidFill>
                  <a:latin typeface="Arial" charset="0"/>
                  <a:ea typeface="Arial" charset="0"/>
                  <a:cs typeface="Arial" charset="0"/>
                </a:rPr>
                <a:t>CVENT CROWDCOMPASS </a:t>
              </a:r>
              <a:endParaRPr kumimoji="0" lang="en-US" sz="2000" u="none" strike="noStrike" kern="0" cap="none" spc="0" normalizeH="0" baseline="0" noProof="0" dirty="0">
                <a:ln>
                  <a:noFill/>
                </a:ln>
                <a:solidFill>
                  <a:schemeClr val="bg1"/>
                </a:solidFill>
                <a:effectLst/>
                <a:uLnTx/>
                <a:uFillTx/>
                <a:latin typeface="Arial" charset="0"/>
                <a:ea typeface="Arial" charset="0"/>
                <a:cs typeface="Arial" charset="0"/>
              </a:endParaRPr>
            </a:p>
          </p:txBody>
        </p:sp>
        <p:sp>
          <p:nvSpPr>
            <p:cNvPr id="54" name="Rectangle 53"/>
            <p:cNvSpPr/>
            <p:nvPr/>
          </p:nvSpPr>
          <p:spPr>
            <a:xfrm>
              <a:off x="7888688" y="4966613"/>
              <a:ext cx="3644182"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lvl="0" algn="ctr">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INQUISIUM </a:t>
              </a:r>
              <a:r>
                <a:rPr lang="en-US" sz="2000" kern="0" dirty="0">
                  <a:solidFill>
                    <a:schemeClr val="bg1"/>
                  </a:solidFill>
                  <a:latin typeface="Arial" charset="0"/>
                  <a:ea typeface="Arial" charset="0"/>
                  <a:cs typeface="Arial" charset="0"/>
                </a:rPr>
                <a:t>by CVENT</a:t>
              </a:r>
              <a:endParaRPr kumimoji="0" lang="en-US" sz="2000" u="none" strike="noStrike" kern="0" cap="none" spc="0" normalizeH="0" baseline="0" noProof="0" dirty="0">
                <a:ln>
                  <a:noFill/>
                </a:ln>
                <a:solidFill>
                  <a:schemeClr val="bg1"/>
                </a:solidFill>
                <a:effectLst/>
                <a:uLnTx/>
                <a:uFillTx/>
                <a:latin typeface="Arial" charset="0"/>
                <a:ea typeface="Arial" charset="0"/>
                <a:cs typeface="Arial" charset="0"/>
              </a:endParaRPr>
            </a:p>
          </p:txBody>
        </p:sp>
        <p:sp>
          <p:nvSpPr>
            <p:cNvPr id="56" name="Rectangle 55"/>
            <p:cNvSpPr/>
            <p:nvPr/>
          </p:nvSpPr>
          <p:spPr>
            <a:xfrm>
              <a:off x="6009559" y="3930237"/>
              <a:ext cx="5531126" cy="887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CVENT </a:t>
              </a:r>
              <a:r>
                <a:rPr lang="en-US" sz="2000" kern="0" dirty="0">
                  <a:solidFill>
                    <a:schemeClr val="bg1"/>
                  </a:solidFill>
                  <a:latin typeface="Arial" charset="0"/>
                  <a:ea typeface="Arial" charset="0"/>
                  <a:cs typeface="Arial" charset="0"/>
                </a:rPr>
                <a:t>BUSINESS TRANSIENT</a:t>
              </a: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 (formerly Lanyon)</a:t>
              </a:r>
            </a:p>
          </p:txBody>
        </p:sp>
        <p:sp>
          <p:nvSpPr>
            <p:cNvPr id="16" name="Rectangle 15"/>
            <p:cNvSpPr/>
            <p:nvPr/>
          </p:nvSpPr>
          <p:spPr>
            <a:xfrm>
              <a:off x="6001744" y="1926414"/>
              <a:ext cx="5531126" cy="887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schemeClr val="bg1"/>
                  </a:solidFill>
                  <a:effectLst/>
                  <a:uLnTx/>
                  <a:uFillTx/>
                  <a:latin typeface="Arial" charset="0"/>
                  <a:ea typeface="Arial" charset="0"/>
                  <a:cs typeface="Arial" charset="0"/>
                </a:rPr>
                <a:t>EVENT MANAGEMENT</a:t>
              </a:r>
            </a:p>
          </p:txBody>
        </p:sp>
      </p:grpSp>
    </p:spTree>
    <p:extLst>
      <p:ext uri="{BB962C8B-B14F-4D97-AF65-F5344CB8AC3E}">
        <p14:creationId xmlns:p14="http://schemas.microsoft.com/office/powerpoint/2010/main" val="3078718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Cvent Business Transient – Rate Sourcing and Compliance Management Suite </a:t>
            </a:r>
          </a:p>
        </p:txBody>
      </p:sp>
      <p:sp>
        <p:nvSpPr>
          <p:cNvPr id="3" name="Content Placeholder 2"/>
          <p:cNvSpPr>
            <a:spLocks noGrp="1"/>
          </p:cNvSpPr>
          <p:nvPr>
            <p:ph sz="quarter" idx="10"/>
          </p:nvPr>
        </p:nvSpPr>
        <p:spPr>
          <a:xfrm>
            <a:off x="338468" y="1554482"/>
            <a:ext cx="11091531" cy="4580504"/>
          </a:xfrm>
        </p:spPr>
        <p:txBody>
          <a:bodyPr>
            <a:normAutofit fontScale="92500" lnSpcReduction="10000"/>
          </a:bodyPr>
          <a:lstStyle/>
          <a:p>
            <a:pPr marL="0" indent="0" algn="just">
              <a:spcBef>
                <a:spcPts val="600"/>
              </a:spcBef>
              <a:spcAft>
                <a:spcPts val="600"/>
              </a:spcAft>
              <a:buNone/>
            </a:pPr>
            <a:r>
              <a:rPr lang="en-US" sz="1600" dirty="0">
                <a:latin typeface="Arial" panose="020B0604020202020204" pitchFamily="34" charset="0"/>
                <a:cs typeface="Arial" panose="020B0604020202020204" pitchFamily="34" charset="0"/>
              </a:rPr>
              <a:t>The Cvent Transient product suite comprises the following tools:</a:t>
            </a:r>
          </a:p>
          <a:p>
            <a:pPr marL="0" indent="0" algn="just">
              <a:spcBef>
                <a:spcPts val="600"/>
              </a:spcBef>
              <a:spcAft>
                <a:spcPts val="600"/>
              </a:spcAft>
              <a:buNone/>
            </a:pPr>
            <a:r>
              <a:rPr lang="en-US" sz="1600" b="1" i="1" dirty="0">
                <a:latin typeface="Arial" panose="020B0604020202020204" pitchFamily="34" charset="0"/>
                <a:cs typeface="Arial" panose="020B0604020202020204" pitchFamily="34" charset="0"/>
              </a:rPr>
              <a:t>Transient Rate Sourcing (RFP Tool)</a:t>
            </a:r>
          </a:p>
          <a:p>
            <a:pPr marL="0" indent="0" algn="just">
              <a:lnSpc>
                <a:spcPct val="110000"/>
              </a:lnSpc>
              <a:spcBef>
                <a:spcPts val="600"/>
              </a:spcBef>
              <a:spcAft>
                <a:spcPts val="600"/>
              </a:spcAft>
              <a:buNone/>
            </a:pPr>
            <a:r>
              <a:rPr lang="en-US" sz="1600" dirty="0">
                <a:latin typeface="Arial" panose="020B0604020202020204" pitchFamily="34" charset="0"/>
                <a:cs typeface="Arial" panose="020B0604020202020204" pitchFamily="34" charset="0"/>
              </a:rPr>
              <a:t>The tool provides full visibility and management of the entire sourcing process from bid set up, through bid list creation, RFP distribution, email failure reporting, bid evaluation and scoring, total cost of stay analysis, rate negotiation, rate acceptance, and extensive on-demand reporting</a:t>
            </a:r>
          </a:p>
          <a:p>
            <a:pPr marL="0" indent="0" algn="just">
              <a:spcBef>
                <a:spcPts val="600"/>
              </a:spcBef>
              <a:spcAft>
                <a:spcPts val="600"/>
              </a:spcAft>
              <a:buNone/>
            </a:pPr>
            <a:r>
              <a:rPr lang="en-US" sz="1600" b="1" i="1" dirty="0">
                <a:latin typeface="Arial" panose="020B0604020202020204" pitchFamily="34" charset="0"/>
                <a:cs typeface="Arial" panose="020B0604020202020204" pitchFamily="34" charset="0"/>
              </a:rPr>
              <a:t>On-line Hotel Directory (OHD)</a:t>
            </a:r>
          </a:p>
          <a:p>
            <a:pPr marL="0" indent="0" algn="just">
              <a:lnSpc>
                <a:spcPct val="110000"/>
              </a:lnSpc>
              <a:spcBef>
                <a:spcPts val="600"/>
              </a:spcBef>
              <a:spcAft>
                <a:spcPts val="600"/>
              </a:spcAft>
              <a:buNone/>
            </a:pPr>
            <a:r>
              <a:rPr lang="en-US" sz="1600" dirty="0">
                <a:latin typeface="Arial" panose="020B0604020202020204" pitchFamily="34" charset="0"/>
                <a:cs typeface="Arial" panose="020B0604020202020204" pitchFamily="34" charset="0"/>
              </a:rPr>
              <a:t>This tool is much more than a simple hotel directory.  The portal can be configured extensively to contain information relevant and useful to the end user.  It is easy to use and effective in providing users with the information they need about the agreed rates, what is included and any restrictions as well as ancillary information about each property.  The information is pulled directly from the RFP and refreshes nightly.</a:t>
            </a:r>
          </a:p>
          <a:p>
            <a:pPr marL="0" indent="0" algn="just">
              <a:spcBef>
                <a:spcPts val="600"/>
              </a:spcBef>
              <a:spcAft>
                <a:spcPts val="600"/>
              </a:spcAft>
              <a:buNone/>
            </a:pPr>
            <a:r>
              <a:rPr lang="en-US" sz="1600" b="1" i="1" dirty="0">
                <a:latin typeface="Arial" panose="020B0604020202020204" pitchFamily="34" charset="0"/>
                <a:cs typeface="Arial" panose="020B0604020202020204" pitchFamily="34" charset="0"/>
              </a:rPr>
              <a:t>Marketplace Intelligence Rate Benchmarking (MI)</a:t>
            </a:r>
          </a:p>
          <a:p>
            <a:pPr marL="0" indent="0" algn="just">
              <a:lnSpc>
                <a:spcPct val="110000"/>
              </a:lnSpc>
              <a:spcBef>
                <a:spcPts val="600"/>
              </a:spcBef>
              <a:spcAft>
                <a:spcPts val="600"/>
              </a:spcAft>
              <a:buNone/>
            </a:pPr>
            <a:r>
              <a:rPr lang="en-US" sz="1600" dirty="0">
                <a:latin typeface="Arial" panose="020B0604020202020204" pitchFamily="34" charset="0"/>
                <a:cs typeface="Arial" panose="020B0604020202020204" pitchFamily="34" charset="0"/>
              </a:rPr>
              <a:t>MI is our on-line business intelligence dashboard that displays real-time market and pricing analysis of proposed and/or negotiated corporate rates plus included amenities from solicited hotels.  Rate benchmarking gives the opportunity to ensure that all supplier proposals are competitive.  This reporting provides objective evidence of negotiated rate and amenity values to make it possible accurately to assess potential savings attributable to your negotiated transient programme.  Reports can be run at any time and, as the database refreshes regularly, will reflect the most current data available.</a:t>
            </a:r>
          </a:p>
          <a:p>
            <a:pPr marL="0" indent="0">
              <a:buNone/>
            </a:pPr>
            <a:endParaRPr lang="en-US" dirty="0"/>
          </a:p>
        </p:txBody>
      </p:sp>
    </p:spTree>
    <p:extLst>
      <p:ext uri="{BB962C8B-B14F-4D97-AF65-F5344CB8AC3E}">
        <p14:creationId xmlns:p14="http://schemas.microsoft.com/office/powerpoint/2010/main" val="4211861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Cvent Business Transient – Rate Sourcing and Compliance Management Suite </a:t>
            </a:r>
          </a:p>
        </p:txBody>
      </p:sp>
      <p:sp>
        <p:nvSpPr>
          <p:cNvPr id="3" name="Content Placeholder 2"/>
          <p:cNvSpPr>
            <a:spLocks noGrp="1"/>
          </p:cNvSpPr>
          <p:nvPr>
            <p:ph sz="quarter" idx="10"/>
          </p:nvPr>
        </p:nvSpPr>
        <p:spPr>
          <a:xfrm>
            <a:off x="338469" y="1511952"/>
            <a:ext cx="11091531" cy="4623033"/>
          </a:xfrm>
        </p:spPr>
        <p:txBody>
          <a:bodyPr>
            <a:normAutofit fontScale="77500" lnSpcReduction="20000"/>
          </a:bodyPr>
          <a:lstStyle/>
          <a:p>
            <a:pPr marL="0" indent="0" algn="just">
              <a:spcBef>
                <a:spcPts val="600"/>
              </a:spcBef>
              <a:spcAft>
                <a:spcPts val="600"/>
              </a:spcAft>
              <a:buNone/>
            </a:pPr>
            <a:r>
              <a:rPr lang="en-US" sz="1900" b="1" i="1" dirty="0">
                <a:latin typeface="Arial" panose="020B0604020202020204" pitchFamily="34" charset="0"/>
                <a:cs typeface="Arial" panose="020B0604020202020204" pitchFamily="34" charset="0"/>
              </a:rPr>
              <a:t>GDS Rate Audit</a:t>
            </a:r>
          </a:p>
          <a:p>
            <a:pPr marL="0" indent="0" algn="just">
              <a:lnSpc>
                <a:spcPct val="120000"/>
              </a:lnSpc>
              <a:spcBef>
                <a:spcPts val="600"/>
              </a:spcBef>
              <a:spcAft>
                <a:spcPts val="600"/>
              </a:spcAft>
              <a:buNone/>
            </a:pPr>
            <a:r>
              <a:rPr lang="en-US" sz="1900" dirty="0">
                <a:latin typeface="Arial" panose="020B0604020202020204" pitchFamily="34" charset="0"/>
                <a:cs typeface="Arial" panose="020B0604020202020204" pitchFamily="34" charset="0"/>
              </a:rPr>
              <a:t>This ensures that all negotiated pricing has been completely and correctly loaded by all hotels in every applicable Global Distribution System (GDS).  The solution harnesses web service links with Sabre, Abacus, Galileo, Apollo, Worldspan and Amadeus to perform comprehensive automated checks.  The solution checks up to five dates in four seasons for every property and reports on the nature of any failure.  The tool also reports on prevailing BAR (Best Available Rates). Integrated failure notification can be used to send batch communications to properties that fail the audit and to provide detailed instructions on how to rectify the failure.</a:t>
            </a:r>
          </a:p>
          <a:p>
            <a:pPr marL="0" indent="0" algn="just">
              <a:spcBef>
                <a:spcPts val="600"/>
              </a:spcBef>
              <a:spcAft>
                <a:spcPts val="600"/>
              </a:spcAft>
              <a:buNone/>
            </a:pPr>
            <a:r>
              <a:rPr lang="en-US" sz="1900" b="1" i="1" dirty="0">
                <a:latin typeface="Arial" panose="020B0604020202020204" pitchFamily="34" charset="0"/>
                <a:cs typeface="Arial" panose="020B0604020202020204" pitchFamily="34" charset="0"/>
              </a:rPr>
              <a:t>GDS Rate Availability Reporting</a:t>
            </a:r>
          </a:p>
          <a:p>
            <a:pPr marL="0" indent="0" algn="just">
              <a:lnSpc>
                <a:spcPct val="120000"/>
              </a:lnSpc>
              <a:spcBef>
                <a:spcPts val="600"/>
              </a:spcBef>
              <a:spcAft>
                <a:spcPts val="600"/>
              </a:spcAft>
              <a:buNone/>
            </a:pPr>
            <a:r>
              <a:rPr lang="en-US" sz="1900" dirty="0">
                <a:latin typeface="Arial" panose="020B0604020202020204" pitchFamily="34" charset="0"/>
                <a:cs typeface="Arial" panose="020B0604020202020204" pitchFamily="34" charset="0"/>
              </a:rPr>
              <a:t>Property Revenue Managers are responsible for maximising the revenue potential for each property.  This frequently means that individual properties may decide to withdraw negotiated inventory or submit higher than agreed negotiated pricing without the client’s knowledge or agreement.  Rate Availability reporting runs throughout the life of the hotel programme checking the GDS on a monthly basis to see what rates are actually being returned for potential bookings for that client over the forthcoming 3-4 weeks (usually the time frame when most hotel bookings are made).  Rate Availability reporting ensures that preferred properties are offering the negotiated terms in the GDS at the point of sale (both through an agency and / or via self-booking tool (SBT)).  Detailed reports identify which properties have failed to offer negotiated rates and highlight what rate is actually being offered.  Integrated failure notification can then be used to communicate with properties and provide detailed instructions on how to rectify the failure.      </a:t>
            </a:r>
          </a:p>
          <a:p>
            <a:pPr algn="just">
              <a:spcBef>
                <a:spcPts val="0"/>
              </a:spcBef>
              <a:spcAft>
                <a:spcPts val="600"/>
              </a:spcAft>
            </a:pPr>
            <a:endParaRPr lang="en-US" sz="1600" dirty="0"/>
          </a:p>
          <a:p>
            <a:pPr algn="just">
              <a:spcBef>
                <a:spcPts val="0"/>
              </a:spcBef>
              <a:spcAft>
                <a:spcPts val="600"/>
              </a:spcAft>
            </a:pPr>
            <a:endParaRPr lang="en-US" sz="1600" dirty="0"/>
          </a:p>
          <a:p>
            <a:pPr marL="0" indent="0">
              <a:buNone/>
            </a:pPr>
            <a:endParaRPr lang="en-US" dirty="0"/>
          </a:p>
        </p:txBody>
      </p:sp>
    </p:spTree>
    <p:extLst>
      <p:ext uri="{BB962C8B-B14F-4D97-AF65-F5344CB8AC3E}">
        <p14:creationId xmlns:p14="http://schemas.microsoft.com/office/powerpoint/2010/main" val="2338834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Cvent Business Transient – Rate Sourcing and Compliance Management Suite </a:t>
            </a:r>
          </a:p>
        </p:txBody>
      </p:sp>
      <p:sp>
        <p:nvSpPr>
          <p:cNvPr id="3" name="Content Placeholder 2"/>
          <p:cNvSpPr>
            <a:spLocks noGrp="1"/>
          </p:cNvSpPr>
          <p:nvPr>
            <p:ph sz="quarter" idx="10"/>
          </p:nvPr>
        </p:nvSpPr>
        <p:spPr>
          <a:xfrm>
            <a:off x="338469" y="1511953"/>
            <a:ext cx="11091531" cy="4910112"/>
          </a:xfrm>
        </p:spPr>
        <p:txBody>
          <a:bodyPr>
            <a:normAutofit fontScale="55000" lnSpcReduction="20000"/>
          </a:bodyPr>
          <a:lstStyle/>
          <a:p>
            <a:pPr marL="0" indent="0" algn="just">
              <a:spcBef>
                <a:spcPts val="600"/>
              </a:spcBef>
              <a:spcAft>
                <a:spcPts val="600"/>
              </a:spcAft>
              <a:buNone/>
            </a:pPr>
            <a:r>
              <a:rPr lang="en-US" sz="2700" b="1" i="1" dirty="0">
                <a:latin typeface="Arial" panose="020B0604020202020204" pitchFamily="34" charset="0"/>
                <a:cs typeface="Arial" panose="020B0604020202020204" pitchFamily="34" charset="0"/>
              </a:rPr>
              <a:t>Rate Parity Reporting</a:t>
            </a:r>
          </a:p>
          <a:p>
            <a:pPr marL="0" indent="0" algn="just">
              <a:lnSpc>
                <a:spcPct val="120000"/>
              </a:lnSpc>
              <a:buNone/>
            </a:pPr>
            <a:r>
              <a:rPr lang="en-US" sz="2700" dirty="0">
                <a:latin typeface="Arial" panose="020B0604020202020204" pitchFamily="34" charset="0"/>
                <a:cs typeface="Arial" panose="020B0604020202020204" pitchFamily="34" charset="0"/>
              </a:rPr>
              <a:t>Rate Parity reporting complements Rate Availability reporting by comparing negotiated rates in preferred properties against public pricing (excluding Advance Purchase, Non-Refundable Rates) that is being offered directly at online travel agency and/or hotel supplier websites.  Rate Parity can check up to 350 of the world’s most popular travel sites. Detailed reporting identifies the date and site that has lower pricing for every preferred supplier.  This facility maintains the validity of the sourcing process by ensuring that negotiated rates have integrity when compared to popular online travel and supplier websites.  Numerous online providers such as Google and Expedia provide travellers with instant access to public pricing and compare them to your negotiated rates.  By checking in advance of travel, we can provide the necessary facts and objective evidence to preferred suppliers to encourage them to reduce contracted rates to maintain competitiveness.  Clients using this solution have identified that approximately 25% of their programme savings is at risk due to lower unrestricted rates that are available online.</a:t>
            </a:r>
            <a:endParaRPr lang="en-US" sz="2700" b="1" dirty="0">
              <a:latin typeface="Arial" panose="020B0604020202020204" pitchFamily="34" charset="0"/>
              <a:cs typeface="Arial" panose="020B0604020202020204" pitchFamily="34" charset="0"/>
            </a:endParaRPr>
          </a:p>
          <a:p>
            <a:pPr marL="0" indent="0" algn="just">
              <a:spcBef>
                <a:spcPts val="600"/>
              </a:spcBef>
              <a:spcAft>
                <a:spcPts val="600"/>
              </a:spcAft>
              <a:buNone/>
            </a:pPr>
            <a:endParaRPr lang="en-US" sz="2700" b="1" i="1" dirty="0">
              <a:latin typeface="Arial" panose="020B0604020202020204" pitchFamily="34" charset="0"/>
              <a:cs typeface="Arial" panose="020B0604020202020204" pitchFamily="34" charset="0"/>
            </a:endParaRPr>
          </a:p>
          <a:p>
            <a:pPr marL="0" indent="0" algn="just">
              <a:spcBef>
                <a:spcPts val="600"/>
              </a:spcBef>
              <a:spcAft>
                <a:spcPts val="600"/>
              </a:spcAft>
              <a:buNone/>
            </a:pPr>
            <a:r>
              <a:rPr lang="en-US" sz="2700" b="1" i="1" dirty="0">
                <a:latin typeface="Arial" panose="020B0604020202020204" pitchFamily="34" charset="0"/>
                <a:cs typeface="Arial" panose="020B0604020202020204" pitchFamily="34" charset="0"/>
              </a:rPr>
              <a:t>GDS Squatter (Reverse) Audit</a:t>
            </a:r>
          </a:p>
          <a:p>
            <a:pPr marL="0" indent="0" algn="just">
              <a:lnSpc>
                <a:spcPct val="120000"/>
              </a:lnSpc>
              <a:spcBef>
                <a:spcPts val="600"/>
              </a:spcBef>
              <a:spcAft>
                <a:spcPts val="600"/>
              </a:spcAft>
              <a:buNone/>
            </a:pPr>
            <a:r>
              <a:rPr lang="en-US" sz="2700" dirty="0">
                <a:latin typeface="Arial" panose="020B0604020202020204" pitchFamily="34" charset="0"/>
                <a:cs typeface="Arial" panose="020B0604020202020204" pitchFamily="34" charset="0"/>
              </a:rPr>
              <a:t>Reverse Audit enables customers to run an audit against their preferred list of hotels to determine if any hotels have loaded negotiated or consortia rates that have not been accepted into the preferred programme. These properties are also referred to as “squatters”</a:t>
            </a:r>
            <a:endParaRPr lang="en-US" sz="2700" b="1" dirty="0">
              <a:latin typeface="Arial" panose="020B0604020202020204" pitchFamily="34" charset="0"/>
              <a:cs typeface="Arial" panose="020B0604020202020204" pitchFamily="34" charset="0"/>
            </a:endParaRPr>
          </a:p>
          <a:p>
            <a:pPr marL="0" indent="0" algn="just">
              <a:spcBef>
                <a:spcPts val="600"/>
              </a:spcBef>
              <a:spcAft>
                <a:spcPts val="600"/>
              </a:spcAft>
              <a:buNone/>
            </a:pPr>
            <a:endParaRPr lang="en-US" sz="1500" b="1" i="1" dirty="0">
              <a:latin typeface="Arial" panose="020B0604020202020204" pitchFamily="34" charset="0"/>
              <a:cs typeface="Arial" panose="020B0604020202020204" pitchFamily="34" charset="0"/>
            </a:endParaRPr>
          </a:p>
          <a:p>
            <a:pPr marL="0" indent="0" algn="just">
              <a:spcBef>
                <a:spcPts val="600"/>
              </a:spcBef>
              <a:spcAft>
                <a:spcPts val="600"/>
              </a:spcAft>
              <a:buNone/>
            </a:pPr>
            <a:endParaRPr lang="en-US" sz="1500" b="1" i="1" dirty="0">
              <a:latin typeface="Arial" panose="020B0604020202020204" pitchFamily="34" charset="0"/>
              <a:cs typeface="Arial" panose="020B0604020202020204" pitchFamily="34" charset="0"/>
            </a:endParaRPr>
          </a:p>
          <a:p>
            <a:pPr algn="just">
              <a:spcBef>
                <a:spcPts val="0"/>
              </a:spcBef>
              <a:spcAft>
                <a:spcPts val="600"/>
              </a:spcAft>
            </a:pPr>
            <a:endParaRPr lang="en-US" sz="1500" dirty="0">
              <a:latin typeface="Arial" panose="020B0604020202020204" pitchFamily="34" charset="0"/>
              <a:cs typeface="Arial" panose="020B0604020202020204" pitchFamily="34" charset="0"/>
            </a:endParaRPr>
          </a:p>
          <a:p>
            <a:pPr algn="just">
              <a:spcBef>
                <a:spcPts val="0"/>
              </a:spcBef>
              <a:spcAft>
                <a:spcPts val="600"/>
              </a:spcAft>
            </a:pPr>
            <a:endParaRPr lang="en-US" sz="15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70197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09" y="421744"/>
            <a:ext cx="3651586" cy="1884779"/>
          </a:xfrm>
        </p:spPr>
        <p:txBody>
          <a:bodyPr/>
          <a:lstStyle/>
          <a:p>
            <a:r>
              <a:rPr lang="en-US" b="1" dirty="0"/>
              <a:t>Transient Rate Sourcing Process</a:t>
            </a:r>
          </a:p>
        </p:txBody>
      </p:sp>
      <p:sp>
        <p:nvSpPr>
          <p:cNvPr id="3" name="Text Placeholder 2"/>
          <p:cNvSpPr>
            <a:spLocks noGrp="1"/>
          </p:cNvSpPr>
          <p:nvPr>
            <p:ph type="body" sz="quarter" idx="10"/>
          </p:nvPr>
        </p:nvSpPr>
        <p:spPr>
          <a:xfrm>
            <a:off x="270709" y="2004197"/>
            <a:ext cx="3651586" cy="3584575"/>
          </a:xfrm>
        </p:spPr>
        <p:txBody>
          <a:bodyPr/>
          <a:lstStyle/>
          <a:p>
            <a:r>
              <a:rPr lang="en-US" dirty="0"/>
              <a:t>Easy-to-Use</a:t>
            </a:r>
          </a:p>
          <a:p>
            <a:r>
              <a:rPr lang="en-US" dirty="0"/>
              <a:t>Streamlined and Consistent Approach</a:t>
            </a:r>
          </a:p>
          <a:p>
            <a:r>
              <a:rPr lang="en-US" dirty="0"/>
              <a:t>Accurate Data</a:t>
            </a:r>
          </a:p>
          <a:p>
            <a:r>
              <a:rPr lang="en-US" dirty="0"/>
              <a:t>Informed Decision Making</a:t>
            </a:r>
          </a:p>
        </p:txBody>
      </p:sp>
      <p:graphicFrame>
        <p:nvGraphicFramePr>
          <p:cNvPr id="6" name="Content Placeholder 4"/>
          <p:cNvGraphicFramePr>
            <a:graphicFrameLocks/>
          </p:cNvGraphicFramePr>
          <p:nvPr>
            <p:extLst/>
          </p:nvPr>
        </p:nvGraphicFramePr>
        <p:xfrm>
          <a:off x="4442604" y="736515"/>
          <a:ext cx="7486003" cy="5533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p:cNvSpPr txBox="1">
            <a:spLocks/>
          </p:cNvSpPr>
          <p:nvPr/>
        </p:nvSpPr>
        <p:spPr>
          <a:xfrm>
            <a:off x="7050657" y="718448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21EB14-184D-48E8-ADF9-64C9C91EA568}" type="slidenum">
              <a:rPr lang="en-US" smtClean="0">
                <a:solidFill>
                  <a:srgbClr val="F8F8F8">
                    <a:lumMod val="50000"/>
                  </a:srgbClr>
                </a:solidFill>
              </a:rPr>
              <a:pPr/>
              <a:t>8</a:t>
            </a:fld>
            <a:endParaRPr lang="en-US" dirty="0">
              <a:solidFill>
                <a:srgbClr val="F8F8F8">
                  <a:lumMod val="50000"/>
                </a:srgbClr>
              </a:solidFill>
            </a:endParaRPr>
          </a:p>
        </p:txBody>
      </p:sp>
      <p:sp>
        <p:nvSpPr>
          <p:cNvPr id="8" name="Chord 7"/>
          <p:cNvSpPr/>
          <p:nvPr/>
        </p:nvSpPr>
        <p:spPr>
          <a:xfrm rot="5400000">
            <a:off x="7081239" y="2250065"/>
            <a:ext cx="2274913" cy="2336073"/>
          </a:xfrm>
          <a:prstGeom prst="chord">
            <a:avLst>
              <a:gd name="adj1" fmla="val 5345253"/>
              <a:gd name="adj2" fmla="val 16252876"/>
            </a:avLst>
          </a:prstGeom>
          <a:solidFill>
            <a:srgbClr val="222C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 tIns="9144" rIns="9144" bIns="9144" rtlCol="0" anchor="t"/>
          <a:lstStyle/>
          <a:p>
            <a:pPr algn="ctr"/>
            <a:r>
              <a:rPr lang="en-US" dirty="0">
                <a:solidFill>
                  <a:prstClr val="white"/>
                </a:solidFill>
              </a:rPr>
              <a:t>Reduce Rates by 2-5%</a:t>
            </a:r>
          </a:p>
        </p:txBody>
      </p:sp>
      <p:sp>
        <p:nvSpPr>
          <p:cNvPr id="9" name="Chord 8"/>
          <p:cNvSpPr/>
          <p:nvPr/>
        </p:nvSpPr>
        <p:spPr>
          <a:xfrm rot="16200000" flipV="1">
            <a:off x="7081237" y="2376594"/>
            <a:ext cx="2274915" cy="2336075"/>
          </a:xfrm>
          <a:prstGeom prst="chord">
            <a:avLst>
              <a:gd name="adj1" fmla="val 5345253"/>
              <a:gd name="adj2" fmla="val 16252876"/>
            </a:avLst>
          </a:prstGeom>
          <a:solidFill>
            <a:srgbClr val="222C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 tIns="9144" rIns="0" bIns="9144" rtlCol="0" anchor="b"/>
          <a:lstStyle/>
          <a:p>
            <a:pPr algn="ctr"/>
            <a:r>
              <a:rPr lang="en-US" dirty="0">
                <a:solidFill>
                  <a:prstClr val="white"/>
                </a:solidFill>
              </a:rPr>
              <a:t>Reduce Time by 50%</a:t>
            </a:r>
          </a:p>
        </p:txBody>
      </p:sp>
    </p:spTree>
    <p:extLst>
      <p:ext uri="{BB962C8B-B14F-4D97-AF65-F5344CB8AC3E}">
        <p14:creationId xmlns:p14="http://schemas.microsoft.com/office/powerpoint/2010/main" val="1357738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B95B328-631A-4F32-91BD-BA23101DB91C}"/>
                                            </p:graphicEl>
                                          </p:spTgt>
                                        </p:tgtEl>
                                        <p:attrNameLst>
                                          <p:attrName>style.visibility</p:attrName>
                                        </p:attrNameLst>
                                      </p:cBhvr>
                                      <p:to>
                                        <p:strVal val="visible"/>
                                      </p:to>
                                    </p:set>
                                    <p:animEffect transition="in" filter="fade">
                                      <p:cBhvr>
                                        <p:cTn id="7" dur="500"/>
                                        <p:tgtEl>
                                          <p:spTgt spid="6">
                                            <p:graphicEl>
                                              <a:dgm id="{CB95B328-631A-4F32-91BD-BA23101DB9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0BD2940-BE0D-4C29-9AE1-E08D504A9698}"/>
                                            </p:graphicEl>
                                          </p:spTgt>
                                        </p:tgtEl>
                                        <p:attrNameLst>
                                          <p:attrName>style.visibility</p:attrName>
                                        </p:attrNameLst>
                                      </p:cBhvr>
                                      <p:to>
                                        <p:strVal val="visible"/>
                                      </p:to>
                                    </p:set>
                                    <p:animEffect transition="in" filter="fade">
                                      <p:cBhvr>
                                        <p:cTn id="12" dur="500"/>
                                        <p:tgtEl>
                                          <p:spTgt spid="6">
                                            <p:graphicEl>
                                              <a:dgm id="{60BD2940-BE0D-4C29-9AE1-E08D504A969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51FF2AB5-7DD0-45FB-A900-1DA6004C5F38}"/>
                                            </p:graphicEl>
                                          </p:spTgt>
                                        </p:tgtEl>
                                        <p:attrNameLst>
                                          <p:attrName>style.visibility</p:attrName>
                                        </p:attrNameLst>
                                      </p:cBhvr>
                                      <p:to>
                                        <p:strVal val="visible"/>
                                      </p:to>
                                    </p:set>
                                    <p:animEffect transition="in" filter="fade">
                                      <p:cBhvr>
                                        <p:cTn id="15" dur="500"/>
                                        <p:tgtEl>
                                          <p:spTgt spid="6">
                                            <p:graphicEl>
                                              <a:dgm id="{51FF2AB5-7DD0-45FB-A900-1DA6004C5F3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7EBFBFE0-4AB2-4887-9D3E-C46BA25AAB12}"/>
                                            </p:graphicEl>
                                          </p:spTgt>
                                        </p:tgtEl>
                                        <p:attrNameLst>
                                          <p:attrName>style.visibility</p:attrName>
                                        </p:attrNameLst>
                                      </p:cBhvr>
                                      <p:to>
                                        <p:strVal val="visible"/>
                                      </p:to>
                                    </p:set>
                                    <p:animEffect transition="in" filter="fade">
                                      <p:cBhvr>
                                        <p:cTn id="20" dur="500"/>
                                        <p:tgtEl>
                                          <p:spTgt spid="6">
                                            <p:graphicEl>
                                              <a:dgm id="{7EBFBFE0-4AB2-4887-9D3E-C46BA25AAB1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874EF993-749D-41B5-9271-C404F515985B}"/>
                                            </p:graphicEl>
                                          </p:spTgt>
                                        </p:tgtEl>
                                        <p:attrNameLst>
                                          <p:attrName>style.visibility</p:attrName>
                                        </p:attrNameLst>
                                      </p:cBhvr>
                                      <p:to>
                                        <p:strVal val="visible"/>
                                      </p:to>
                                    </p:set>
                                    <p:animEffect transition="in" filter="fade">
                                      <p:cBhvr>
                                        <p:cTn id="23" dur="500"/>
                                        <p:tgtEl>
                                          <p:spTgt spid="6">
                                            <p:graphicEl>
                                              <a:dgm id="{874EF993-749D-41B5-9271-C404F515985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ED4DA983-BBFC-412E-A53F-3303B69405DA}"/>
                                            </p:graphicEl>
                                          </p:spTgt>
                                        </p:tgtEl>
                                        <p:attrNameLst>
                                          <p:attrName>style.visibility</p:attrName>
                                        </p:attrNameLst>
                                      </p:cBhvr>
                                      <p:to>
                                        <p:strVal val="visible"/>
                                      </p:to>
                                    </p:set>
                                    <p:animEffect transition="in" filter="fade">
                                      <p:cBhvr>
                                        <p:cTn id="28" dur="500"/>
                                        <p:tgtEl>
                                          <p:spTgt spid="6">
                                            <p:graphicEl>
                                              <a:dgm id="{ED4DA983-BBFC-412E-A53F-3303B69405D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FBD7EA0F-BFF1-4318-96E9-C822441D2604}"/>
                                            </p:graphicEl>
                                          </p:spTgt>
                                        </p:tgtEl>
                                        <p:attrNameLst>
                                          <p:attrName>style.visibility</p:attrName>
                                        </p:attrNameLst>
                                      </p:cBhvr>
                                      <p:to>
                                        <p:strVal val="visible"/>
                                      </p:to>
                                    </p:set>
                                    <p:animEffect transition="in" filter="fade">
                                      <p:cBhvr>
                                        <p:cTn id="31" dur="500"/>
                                        <p:tgtEl>
                                          <p:spTgt spid="6">
                                            <p:graphicEl>
                                              <a:dgm id="{FBD7EA0F-BFF1-4318-96E9-C822441D260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5D41F76C-B8E7-4B15-864A-1856CCA96A49}"/>
                                            </p:graphicEl>
                                          </p:spTgt>
                                        </p:tgtEl>
                                        <p:attrNameLst>
                                          <p:attrName>style.visibility</p:attrName>
                                        </p:attrNameLst>
                                      </p:cBhvr>
                                      <p:to>
                                        <p:strVal val="visible"/>
                                      </p:to>
                                    </p:set>
                                    <p:animEffect transition="in" filter="fade">
                                      <p:cBhvr>
                                        <p:cTn id="36" dur="500"/>
                                        <p:tgtEl>
                                          <p:spTgt spid="6">
                                            <p:graphicEl>
                                              <a:dgm id="{5D41F76C-B8E7-4B15-864A-1856CCA96A4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1576F320-C194-40A9-9BF5-887D1BAAE51D}"/>
                                            </p:graphicEl>
                                          </p:spTgt>
                                        </p:tgtEl>
                                        <p:attrNameLst>
                                          <p:attrName>style.visibility</p:attrName>
                                        </p:attrNameLst>
                                      </p:cBhvr>
                                      <p:to>
                                        <p:strVal val="visible"/>
                                      </p:to>
                                    </p:set>
                                    <p:animEffect transition="in" filter="fade">
                                      <p:cBhvr>
                                        <p:cTn id="39" dur="500"/>
                                        <p:tgtEl>
                                          <p:spTgt spid="6">
                                            <p:graphicEl>
                                              <a:dgm id="{1576F320-C194-40A9-9BF5-887D1BAAE51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0FA043C3-6FF4-48DA-9C5B-8A3E8FB8059A}"/>
                                            </p:graphicEl>
                                          </p:spTgt>
                                        </p:tgtEl>
                                        <p:attrNameLst>
                                          <p:attrName>style.visibility</p:attrName>
                                        </p:attrNameLst>
                                      </p:cBhvr>
                                      <p:to>
                                        <p:strVal val="visible"/>
                                      </p:to>
                                    </p:set>
                                    <p:animEffect transition="in" filter="fade">
                                      <p:cBhvr>
                                        <p:cTn id="44" dur="500"/>
                                        <p:tgtEl>
                                          <p:spTgt spid="6">
                                            <p:graphicEl>
                                              <a:dgm id="{0FA043C3-6FF4-48DA-9C5B-8A3E8FB8059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73530513-BE73-491B-B094-56DFB4DCA959}"/>
                                            </p:graphicEl>
                                          </p:spTgt>
                                        </p:tgtEl>
                                        <p:attrNameLst>
                                          <p:attrName>style.visibility</p:attrName>
                                        </p:attrNameLst>
                                      </p:cBhvr>
                                      <p:to>
                                        <p:strVal val="visible"/>
                                      </p:to>
                                    </p:set>
                                    <p:animEffect transition="in" filter="fade">
                                      <p:cBhvr>
                                        <p:cTn id="47" dur="500"/>
                                        <p:tgtEl>
                                          <p:spTgt spid="6">
                                            <p:graphicEl>
                                              <a:dgm id="{73530513-BE73-491B-B094-56DFB4DCA959}"/>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9414A4E2-6349-435F-9FEB-D3CF5D21FF9B}"/>
                                            </p:graphicEl>
                                          </p:spTgt>
                                        </p:tgtEl>
                                        <p:attrNameLst>
                                          <p:attrName>style.visibility</p:attrName>
                                        </p:attrNameLst>
                                      </p:cBhvr>
                                      <p:to>
                                        <p:strVal val="visible"/>
                                      </p:to>
                                    </p:set>
                                    <p:animEffect transition="in" filter="fade">
                                      <p:cBhvr>
                                        <p:cTn id="50" dur="500"/>
                                        <p:tgtEl>
                                          <p:spTgt spid="6">
                                            <p:graphicEl>
                                              <a:dgm id="{9414A4E2-6349-435F-9FEB-D3CF5D21FF9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Dashboard</a:t>
            </a:r>
          </a:p>
        </p:txBody>
      </p:sp>
      <p:pic>
        <p:nvPicPr>
          <p:cNvPr id="3" name="Picture 2"/>
          <p:cNvPicPr>
            <a:picLocks noChangeAspect="1"/>
          </p:cNvPicPr>
          <p:nvPr/>
        </p:nvPicPr>
        <p:blipFill rotWithShape="1">
          <a:blip r:embed="rId2"/>
          <a:srcRect r="1228" b="3669"/>
          <a:stretch/>
        </p:blipFill>
        <p:spPr>
          <a:xfrm>
            <a:off x="338468" y="1098342"/>
            <a:ext cx="11583237" cy="5224819"/>
          </a:xfrm>
          <a:prstGeom prst="rect">
            <a:avLst/>
          </a:prstGeom>
          <a:ln w="3175">
            <a:solidFill>
              <a:schemeClr val="tx1"/>
            </a:solidFill>
          </a:ln>
        </p:spPr>
      </p:pic>
      <p:sp>
        <p:nvSpPr>
          <p:cNvPr id="2" name="TextBox 1"/>
          <p:cNvSpPr txBox="1"/>
          <p:nvPr/>
        </p:nvSpPr>
        <p:spPr>
          <a:xfrm>
            <a:off x="10405496" y="1253617"/>
            <a:ext cx="1414731" cy="540677"/>
          </a:xfrm>
          <a:prstGeom prst="rect">
            <a:avLst/>
          </a:prstGeom>
          <a:solidFill>
            <a:schemeClr val="bg1"/>
          </a:solidFill>
        </p:spPr>
        <p:txBody>
          <a:bodyPr vert="horz" wrap="square" lIns="91440" tIns="45720" rIns="91440" bIns="45720" rtlCol="0">
            <a:noAutofit/>
          </a:bodyPr>
          <a:lstStyle/>
          <a:p>
            <a:pPr>
              <a:lnSpc>
                <a:spcPct val="95000"/>
              </a:lnSpc>
              <a:spcBef>
                <a:spcPts val="1000"/>
              </a:spcBef>
              <a:spcAft>
                <a:spcPts val="2000"/>
              </a:spcAft>
            </a:pPr>
            <a:endParaRPr lang="en-US" sz="3200" dirty="0">
              <a:solidFill>
                <a:schemeClr val="accent3"/>
              </a:solidFill>
            </a:endParaRPr>
          </a:p>
        </p:txBody>
      </p:sp>
    </p:spTree>
    <p:extLst>
      <p:ext uri="{BB962C8B-B14F-4D97-AF65-F5344CB8AC3E}">
        <p14:creationId xmlns:p14="http://schemas.microsoft.com/office/powerpoint/2010/main" val="634975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1172</Words>
  <Application>Microsoft Office PowerPoint</Application>
  <PresentationFormat>Widescreen</PresentationFormat>
  <Paragraphs>97</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Lanyon and Cvent Merger</vt:lpstr>
      <vt:lpstr>Global Footprint</vt:lpstr>
      <vt:lpstr>ONE PLATFORM TO DELIVER TOTAL HOSPITALITY SPEND MANAGEMENT</vt:lpstr>
      <vt:lpstr>Cvent Business Transient – Rate Sourcing and Compliance Management Suite </vt:lpstr>
      <vt:lpstr>Cvent Business Transient – Rate Sourcing and Compliance Management Suite </vt:lpstr>
      <vt:lpstr>Cvent Business Transient – Rate Sourcing and Compliance Management Suite </vt:lpstr>
      <vt:lpstr>Transient Rate Sourcing Process</vt:lpstr>
      <vt:lpstr>Dashboard</vt:lpstr>
      <vt:lpstr>Setup RFP</vt:lpstr>
      <vt:lpstr>Create Hotel List and Send RFP</vt:lpstr>
      <vt:lpstr>Review Bids from Hotels</vt:lpstr>
      <vt:lpstr>Negotiate Rates &amp; Amenities</vt:lpstr>
      <vt:lpstr>Benchmark</vt:lpstr>
      <vt:lpstr>Standard &amp; Custom Reporting</vt:lpstr>
      <vt:lpstr>Hotel Directory</vt:lpstr>
      <vt:lpstr>GDS Rate Audit </vt:lpstr>
      <vt:lpstr>Rate Availability Reporting</vt:lpstr>
      <vt:lpstr>Thank You! Questions?</vt:lpstr>
      <vt:lpstr>For further information please contact:  Jean Squires Senior Principal Account Manager jean.squires@cvent.com +44 (0) 7776 135124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 Jean</dc:creator>
  <cp:lastModifiedBy>Squires, Jean</cp:lastModifiedBy>
  <cp:revision>25</cp:revision>
  <dcterms:created xsi:type="dcterms:W3CDTF">2017-02-02T17:05:05Z</dcterms:created>
  <dcterms:modified xsi:type="dcterms:W3CDTF">2017-11-28T12:38:44Z</dcterms:modified>
</cp:coreProperties>
</file>