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3" r:id="rId3"/>
    <p:sldId id="284" r:id="rId4"/>
    <p:sldId id="260" r:id="rId5"/>
    <p:sldId id="287" r:id="rId6"/>
    <p:sldId id="258" r:id="rId7"/>
    <p:sldId id="257" r:id="rId8"/>
    <p:sldId id="265" r:id="rId9"/>
    <p:sldId id="266" r:id="rId10"/>
    <p:sldId id="288" r:id="rId11"/>
    <p:sldId id="289" r:id="rId12"/>
    <p:sldId id="269" r:id="rId13"/>
    <p:sldId id="270" r:id="rId14"/>
    <p:sldId id="271" r:id="rId15"/>
    <p:sldId id="273" r:id="rId16"/>
    <p:sldId id="274" r:id="rId17"/>
    <p:sldId id="290" r:id="rId18"/>
    <p:sldId id="276" r:id="rId19"/>
    <p:sldId id="291" r:id="rId20"/>
    <p:sldId id="294" r:id="rId21"/>
    <p:sldId id="279" r:id="rId22"/>
    <p:sldId id="292" r:id="rId23"/>
    <p:sldId id="282" r:id="rId24"/>
    <p:sldId id="283" r:id="rId25"/>
    <p:sldId id="286" r:id="rId26"/>
  </p:sldIdLst>
  <p:sldSz cx="12192000" cy="6858000"/>
  <p:notesSz cx="6792913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a" initials="d" lastIdx="6" clrIdx="0">
    <p:extLst>
      <p:ext uri="{19B8F6BF-5375-455C-9EA6-DF929625EA0E}">
        <p15:presenceInfo xmlns:p15="http://schemas.microsoft.com/office/powerpoint/2012/main" userId="daniel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28"/>
    <a:srgbClr val="58595B"/>
    <a:srgbClr val="EDEDED"/>
    <a:srgbClr val="26A7DF"/>
    <a:srgbClr val="D0D2D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1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124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05A28"/>
            </a:solidFill>
            <a:ln>
              <a:noFill/>
            </a:ln>
          </c:spPr>
          <c:dPt>
            <c:idx val="0"/>
            <c:bubble3D val="0"/>
            <c:spPr>
              <a:solidFill>
                <a:srgbClr val="F05A2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D2-4330-8025-0CC83FEBB445}"/>
              </c:ext>
            </c:extLst>
          </c:dPt>
          <c:dPt>
            <c:idx val="1"/>
            <c:bubble3D val="0"/>
            <c:spPr>
              <a:solidFill>
                <a:srgbClr val="5859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D2-4330-8025-0CC83FEBB445}"/>
              </c:ext>
            </c:extLst>
          </c:dPt>
          <c:dLbls>
            <c:dLbl>
              <c:idx val="0"/>
              <c:layout>
                <c:manualLayout>
                  <c:x val="-0.20957279602988538"/>
                  <c:y val="-0.2565099380169332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D2-4330-8025-0CC83FEBB445}"/>
                </c:ext>
              </c:extLst>
            </c:dLbl>
            <c:dLbl>
              <c:idx val="1"/>
              <c:layout>
                <c:manualLayout>
                  <c:x val="0.19507080618012421"/>
                  <c:y val="0.2122417964337415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D2-4330-8025-0CC83FEBB4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Online</c:v>
                </c:pt>
                <c:pt idx="1">
                  <c:v>Offline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0.77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D2-4330-8025-0CC83FEBB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Century Gothic" panose="020B0502020202020204" pitchFamily="34" charset="0"/>
        </a:defRPr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Travel Managerss strategic Priorities 2018</a:t>
            </a:r>
          </a:p>
        </c:rich>
      </c:tx>
      <c:layout>
        <c:manualLayout>
          <c:xMode val="edge"/>
          <c:yMode val="edge"/>
          <c:x val="0.1204654849378183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05A2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Increase cost saving</c:v>
                </c:pt>
                <c:pt idx="1">
                  <c:v>Improve traveler well-being and satisfaction</c:v>
                </c:pt>
                <c:pt idx="2">
                  <c:v>Risk mitigation and incresed focus on traveler safety/duty of care</c:v>
                </c:pt>
                <c:pt idx="3">
                  <c:v>Enhance data capabilities</c:v>
                </c:pt>
                <c:pt idx="4">
                  <c:v>Increase policy compliance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0.47000000000000003</c:v>
                </c:pt>
                <c:pt idx="1">
                  <c:v>0.4</c:v>
                </c:pt>
                <c:pt idx="2">
                  <c:v>0.35000000000000003</c:v>
                </c:pt>
                <c:pt idx="3">
                  <c:v>0.33000000000000007</c:v>
                </c:pt>
                <c:pt idx="4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91-294A-8BF3-AD42D0CB9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620544"/>
        <c:axId val="182622080"/>
      </c:barChart>
      <c:catAx>
        <c:axId val="1826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he-IL"/>
          </a:p>
        </c:txPr>
        <c:crossAx val="182622080"/>
        <c:crosses val="autoZero"/>
        <c:auto val="1"/>
        <c:lblAlgn val="ctr"/>
        <c:lblOffset val="100"/>
        <c:noMultiLvlLbl val="0"/>
      </c:catAx>
      <c:valAx>
        <c:axId val="18262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he-IL"/>
          </a:p>
        </c:txPr>
        <c:crossAx val="18262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3T15:40:11.754" idx="5">
    <p:pos x="10" y="10"/>
    <p:text>שקף חדש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3T10:12:33.404" idx="1">
    <p:pos x="5983" y="2349"/>
    <p:text>במקום המפה, אפשר לשים צילום מסך של הטריפ מוניטור כמו שיש על מסך המחשב בשקף 2, רק בגדול.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3T10:22:44.460" idx="4">
    <p:pos x="3696" y="870"/>
    <p:text>לשנות עיצוב.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3T16:01:00.092" idx="6">
    <p:pos x="10" y="10"/>
    <p:text>שקף חדש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3T10:17:01.870" idx="3">
    <p:pos x="4990" y="1154"/>
    <p:text>New UI for even better experience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49317" y="0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73" y="0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11E4615-ABF2-4CAB-89A9-947E925C8C4A}" type="datetimeFigureOut">
              <a:rPr lang="he-IL" smtClean="0"/>
              <a:pPr/>
              <a:t>י"ט/חשון/תשע"ט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49317" y="9427075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73" y="9427075"/>
            <a:ext cx="2943596" cy="49625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EDFB2E-9377-45D7-81EE-627CA3B07035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26C4A-249D-D544-BACA-BDE30274326D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52694-E72E-324C-A8EA-E79C95265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5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6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9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7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5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21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25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5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94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694-E72E-324C-A8EA-E79C95265B5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05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4E6FBC-1BB8-D94B-A195-6625CD7A5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6" y="2546"/>
            <a:ext cx="12182947" cy="68529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E1DA74-BA6E-E14B-A22D-9B627ED89099}"/>
              </a:ext>
            </a:extLst>
          </p:cNvPr>
          <p:cNvSpPr/>
          <p:nvPr userDrawn="1"/>
        </p:nvSpPr>
        <p:spPr>
          <a:xfrm>
            <a:off x="0" y="4421331"/>
            <a:ext cx="4389120" cy="4977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A584B2-B513-2348-800D-1AB5C03CF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436" y="2031334"/>
            <a:ext cx="3103424" cy="768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2665E4-95F0-0942-88CB-09A31A7F83E5}"/>
              </a:ext>
            </a:extLst>
          </p:cNvPr>
          <p:cNvSpPr/>
          <p:nvPr userDrawn="1"/>
        </p:nvSpPr>
        <p:spPr>
          <a:xfrm>
            <a:off x="0" y="3000375"/>
            <a:ext cx="5852160" cy="1428750"/>
          </a:xfrm>
          <a:prstGeom prst="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88342-3B6E-694A-862D-B05B235B57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5436" y="3285065"/>
            <a:ext cx="5197883" cy="941796"/>
          </a:xfrm>
        </p:spPr>
        <p:txBody>
          <a:bodyPr wrap="square" lIns="0" tIns="0" rIns="0" bIns="0" anchor="t">
            <a:sp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7CD99-8886-114A-806E-E6FEEC733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436" y="4567359"/>
            <a:ext cx="3655549" cy="221599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803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40F5-6D93-CD4C-A32A-1A2ED4AD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E5E91-5644-D44D-B7ED-302728088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5291D-762C-774E-9DD4-21C7371B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5AC8B-0B79-3D45-A8FE-401DD69F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0718-F8B4-8842-87AE-8B536BEF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34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DB65C-9025-3044-BC0B-7904FFA62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C7E0E-22C3-454D-975B-17B5AF2C7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DC19-1407-0E42-A30A-38AE80F8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CE016-66C2-A449-8EEE-24AC6E9F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F51B0-B730-B94F-A036-CEBE9EE2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0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5FAF86-A102-BB4D-A0E6-E7DC0B031445}"/>
              </a:ext>
            </a:extLst>
          </p:cNvPr>
          <p:cNvSpPr/>
          <p:nvPr userDrawn="1"/>
        </p:nvSpPr>
        <p:spPr>
          <a:xfrm>
            <a:off x="11983200" y="6649201"/>
            <a:ext cx="208800" cy="208799"/>
          </a:xfrm>
          <a:prstGeom prst="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D0080-E9EE-9A48-8153-B9517AC89D01}"/>
              </a:ext>
            </a:extLst>
          </p:cNvPr>
          <p:cNvSpPr/>
          <p:nvPr userDrawn="1"/>
        </p:nvSpPr>
        <p:spPr>
          <a:xfrm>
            <a:off x="0" y="6649201"/>
            <a:ext cx="11983200" cy="208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34519-EB7F-144C-B8C9-2F66DC1C500F}"/>
              </a:ext>
            </a:extLst>
          </p:cNvPr>
          <p:cNvSpPr/>
          <p:nvPr userDrawn="1"/>
        </p:nvSpPr>
        <p:spPr>
          <a:xfrm>
            <a:off x="0" y="193729"/>
            <a:ext cx="1805553" cy="945396"/>
          </a:xfrm>
          <a:prstGeom prst="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73C6A-EE3A-0F49-9B4A-1B7467DB56D6}"/>
              </a:ext>
            </a:extLst>
          </p:cNvPr>
          <p:cNvSpPr/>
          <p:nvPr userDrawn="1"/>
        </p:nvSpPr>
        <p:spPr>
          <a:xfrm>
            <a:off x="0" y="356461"/>
            <a:ext cx="9047993" cy="697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6975C6-54B6-0C43-B4B3-D2E503542B54}"/>
              </a:ext>
            </a:extLst>
          </p:cNvPr>
          <p:cNvSpPr/>
          <p:nvPr userDrawn="1"/>
        </p:nvSpPr>
        <p:spPr>
          <a:xfrm>
            <a:off x="9047994" y="356461"/>
            <a:ext cx="170687" cy="697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4D72F-9FE6-E841-8FFC-DD5C7B9B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10515600" cy="443198"/>
          </a:xfrm>
        </p:spPr>
        <p:txBody>
          <a:bodyPr lIns="0" tIns="0" rIns="0" bIns="0" anchor="t">
            <a:spAutoFit/>
          </a:bodyPr>
          <a:lstStyle>
            <a:lvl1pPr>
              <a:defRPr sz="3200"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B1F0-B131-874D-A8C0-35282E8D1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47" y="1993685"/>
            <a:ext cx="10515600" cy="1364476"/>
          </a:xfrm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58595B"/>
                </a:solidFill>
              </a:defRPr>
            </a:lvl1pPr>
            <a:lvl2pPr>
              <a:defRPr sz="1600">
                <a:solidFill>
                  <a:srgbClr val="58595B"/>
                </a:solidFill>
              </a:defRPr>
            </a:lvl2pPr>
            <a:lvl3pPr>
              <a:defRPr sz="1600">
                <a:solidFill>
                  <a:srgbClr val="58595B"/>
                </a:solidFill>
              </a:defRPr>
            </a:lvl3pPr>
            <a:lvl4pPr>
              <a:defRPr sz="1600">
                <a:solidFill>
                  <a:srgbClr val="58595B"/>
                </a:solidFill>
              </a:defRPr>
            </a:lvl4pPr>
            <a:lvl5pPr>
              <a:defRPr sz="16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AE27B-35CA-9A46-B775-68E8A3847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605" y="6666558"/>
            <a:ext cx="4114800" cy="207611"/>
          </a:xfrm>
        </p:spPr>
        <p:txBody>
          <a:bodyPr lIns="0" tIns="0" rIns="0" bIns="0" anchor="t"/>
          <a:lstStyle>
            <a:lvl1pPr algn="l">
              <a:defRPr sz="1100"/>
            </a:lvl1pPr>
          </a:lstStyle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06613-50F1-7549-8B54-0602B0B7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80019" y="6649201"/>
            <a:ext cx="213108" cy="207611"/>
          </a:xfrm>
        </p:spPr>
        <p:txBody>
          <a:bodyPr lIns="0" tIns="0" rIns="0" bIns="0"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27DDD72-1C97-634D-9F50-851E57D768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35B5F-BA79-CF4F-93F7-784BC62BB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65" y="6702353"/>
            <a:ext cx="435964" cy="10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6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0CE6B6-8E5B-8148-8ACF-6D78F0606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6" y="2546"/>
            <a:ext cx="12182948" cy="6852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BBF132-4811-1E42-A9C5-B60D56CAE5C3}"/>
              </a:ext>
            </a:extLst>
          </p:cNvPr>
          <p:cNvSpPr/>
          <p:nvPr userDrawn="1"/>
        </p:nvSpPr>
        <p:spPr>
          <a:xfrm>
            <a:off x="0" y="2936259"/>
            <a:ext cx="4061637" cy="49773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6373EC-2BED-7549-8D1F-5DEC5F75F7B8}"/>
              </a:ext>
            </a:extLst>
          </p:cNvPr>
          <p:cNvSpPr/>
          <p:nvPr userDrawn="1"/>
        </p:nvSpPr>
        <p:spPr>
          <a:xfrm>
            <a:off x="0" y="1838960"/>
            <a:ext cx="5757863" cy="1432414"/>
          </a:xfrm>
          <a:prstGeom prst="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2138-F503-2847-B218-6E1BB03D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7" y="2052631"/>
            <a:ext cx="5758309" cy="941796"/>
          </a:xfrm>
        </p:spPr>
        <p:txBody>
          <a:bodyPr wrap="square" lIns="0" tIns="0" rIns="0" bIns="0" anchor="ctr">
            <a:sp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EB90D6-0E82-B543-B191-DEE7F4F6C9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688" y="1307044"/>
            <a:ext cx="1490425" cy="3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3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15E7-7B52-4E49-A951-A3F0AA26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8775-19A3-BA46-800E-AE7A7BF74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BD1EE-53EC-834D-9053-7F4641AB3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ABE17-DD8A-FE4A-B5C6-65B2B179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F00AC-921C-DF49-A1D0-DCBB1800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D28CA-0F68-1F4B-90EA-28B3FD6A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3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C5A5-954E-8446-9027-60254EC7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87191-D9FC-6642-92A6-F07B74273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EDC781-EE6B-A548-AA74-028299D9A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F7C3-FBD7-594C-BD38-57A4AC1AB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A7881-F216-DB48-A0E3-589F26C0D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6A54B-535C-7B4F-81BD-34C5013B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0507F-31B1-1741-87A6-377BFBA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34593-FD86-494D-8A83-38582C07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2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5461-F004-1548-8409-CD3B65B0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A1D77-222C-D741-B137-26A45FDD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E37F6-3EC7-3141-8049-2E106F50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5F31A-8655-4C40-AC5E-9A7103B2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1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796A3-D92C-4A4A-AC92-A884710C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42ED2-E8A7-414C-A071-A1A0EE7B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71A7-9083-3543-A941-E343FC4E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3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0725A-249E-1240-9E01-85784619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8F3F3-49E7-964A-8CB0-01C1C464B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B1D8B-FCBC-6D45-AC3C-D9913FE59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45E4B-BECA-0949-9F82-17673868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18BB0-1BF2-4840-B108-84AA5BEE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8E8FB-F8BD-2B4D-9995-BB57FEF9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961F-35AA-4840-B608-3CB441A5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61DD5E-ECD5-3645-AAD9-33FC0A71D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31E88-2FEC-5940-9427-52F2FF57F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512D7-8043-5E46-9106-76E6FEA0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AFEF9-1D6D-1140-8D40-467018C18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920E8-3536-424B-99B2-AC3DFD1B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7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5F5AC-C3A5-8042-8D97-25F19356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2E34C-CA60-5645-81BF-4CC31BD02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EFC46-418D-F547-870A-FF1CCE481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CF8C4-2D64-0E43-B737-5D1521549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| Company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E00FF-CF7B-0148-BA6C-F5E4A7BB5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27DDD72-1C97-634D-9F50-851E57D76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image" Target="../media/image101.jpeg"/><Relationship Id="rId7" Type="http://schemas.openxmlformats.org/officeDocument/2006/relationships/image" Target="../media/image10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jpeg"/><Relationship Id="rId35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F6C2-054E-A848-B96B-4F1193F03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436" y="3245309"/>
            <a:ext cx="5339868" cy="1008639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3600" dirty="0">
                <a:ea typeface="Calibri"/>
                <a:cs typeface="Calibri"/>
                <a:sym typeface="Calibri"/>
              </a:rPr>
              <a:t>The only travel platform you’ll ever need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1C2E2-D6B1-9843-BFF2-F5B570E67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436" y="4567359"/>
            <a:ext cx="3655549" cy="221599"/>
          </a:xfrm>
        </p:spPr>
        <p:txBody>
          <a:bodyPr/>
          <a:lstStyle/>
          <a:p>
            <a:r>
              <a:rPr lang="en-US" b="1" dirty="0"/>
              <a:t>Amsalem Tours &amp; Travel Ltd.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66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BDDD3-6059-4E4C-804E-E2FD9288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3699940" cy="443198"/>
          </a:xfrm>
        </p:spPr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Fully global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AA4EC-423A-9341-AF0B-41DBFD4F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0F0BD-44E1-7245-A64B-0350FC02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Google Shape;378;p59">
            <a:extLst>
              <a:ext uri="{FF2B5EF4-FFF2-40B4-BE49-F238E27FC236}">
                <a16:creationId xmlns:a16="http://schemas.microsoft.com/office/drawing/2014/main" id="{FEA730AB-F0A0-EA42-8FAF-D070AFDF6F6E}"/>
              </a:ext>
            </a:extLst>
          </p:cNvPr>
          <p:cNvSpPr txBox="1"/>
          <p:nvPr/>
        </p:nvSpPr>
        <p:spPr>
          <a:xfrm>
            <a:off x="417775" y="1506563"/>
            <a:ext cx="474882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05A28"/>
                </a:solidFill>
                <a:latin typeface="Century Gothic" panose="020B0502020202020204" pitchFamily="34" charset="0"/>
              </a:rPr>
              <a:t>Global Shared Services</a:t>
            </a:r>
            <a:endParaRPr sz="2400" b="1" dirty="0">
              <a:solidFill>
                <a:srgbClr val="F05A28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One global platform: work with your chosen TMCs, anywhere in the world </a:t>
            </a:r>
            <a:endParaRPr sz="1600" b="1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Google Shape;379;p59">
            <a:extLst>
              <a:ext uri="{FF2B5EF4-FFF2-40B4-BE49-F238E27FC236}">
                <a16:creationId xmlns:a16="http://schemas.microsoft.com/office/drawing/2014/main" id="{2BFD595D-68CD-814C-B2A7-B7C7CC6889FE}"/>
              </a:ext>
            </a:extLst>
          </p:cNvPr>
          <p:cNvSpPr txBox="1"/>
          <p:nvPr/>
        </p:nvSpPr>
        <p:spPr>
          <a:xfrm>
            <a:off x="6704050" y="1506563"/>
            <a:ext cx="435316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2400" b="1" dirty="0">
                <a:solidFill>
                  <a:srgbClr val="F05A28"/>
                </a:solidFill>
                <a:latin typeface="Century Gothic" panose="020B0502020202020204" pitchFamily="34" charset="0"/>
              </a:rPr>
              <a:t>A True Global System</a:t>
            </a:r>
            <a:endParaRPr lang="he-IL" sz="2400" b="1" dirty="0">
              <a:solidFill>
                <a:srgbClr val="F05A28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US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Use One site, One log in to view &amp; manage your corporate global travel program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14BD66-AD73-0F40-82E5-7AF0F20F3A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938" y="2876137"/>
            <a:ext cx="5433847" cy="3155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62E7F-866A-1E40-9AD9-0B337E506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957" y="3857376"/>
            <a:ext cx="388194" cy="96078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2F6283B6-9C4C-0541-A92D-C695C7419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091" y="3725057"/>
            <a:ext cx="388194" cy="96078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9B3B9E76-BC74-8940-BF98-9E3FAE1C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344" y="4056608"/>
            <a:ext cx="388194" cy="96078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90B964AD-0F19-6B42-85EC-494322EC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18" y="4148048"/>
            <a:ext cx="388194" cy="96078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5D91B046-DC99-B547-A6A0-D1A21ECF8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561" y="4343991"/>
            <a:ext cx="388194" cy="96078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BE1EDB12-A640-7F41-A3A4-7A803369A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69" y="5291049"/>
            <a:ext cx="388194" cy="96078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0C63DC95-CC95-944C-B169-CA962A6FB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012" y="3658192"/>
            <a:ext cx="388194" cy="96078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375D342E-687A-EF43-8CCA-C07073067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258" y="4180707"/>
            <a:ext cx="388194" cy="96078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18390A52-CB75-614B-94E5-5643818F3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53" y="4319149"/>
            <a:ext cx="388194" cy="96078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C0DD8616-0326-1E44-B182-35FBE0032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049" y="4102196"/>
            <a:ext cx="388194" cy="96078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69BB986F-D412-BB4B-BD92-27AB2B67E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669" y="4938353"/>
            <a:ext cx="388194" cy="96078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203924C7-3533-E141-8B9A-A20A14893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944" y="4644438"/>
            <a:ext cx="388194" cy="96078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B997C44D-EE28-134F-8847-ED4EBA08E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801" y="5395552"/>
            <a:ext cx="388194" cy="96078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FC7060FF-A7AD-6D40-8D4D-856B734E9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9" y="4228746"/>
            <a:ext cx="388194" cy="96078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015953C4-C99D-4142-8F6E-F6A0A36D0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64" y="3867198"/>
            <a:ext cx="388194" cy="96078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501B78AB-CD63-054D-8F12-0E18CD99E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52" y="4072500"/>
            <a:ext cx="388194" cy="96078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1F81351-C06E-9046-A6C1-124BBBB48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887" y="4526872"/>
            <a:ext cx="388194" cy="9607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04AE9A0F-25D7-7A47-A7ED-6B77FF191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13" y="5042855"/>
            <a:ext cx="388194" cy="96078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C6F23A1F-9987-094B-AB2E-AEDBCFC3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098" y="4533404"/>
            <a:ext cx="388194" cy="96078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D0464DAF-B44E-D540-819B-84B54C17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869" y="4886099"/>
            <a:ext cx="388194" cy="96078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7D9272CB-D35C-3149-994A-E7E708604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232" y="3922994"/>
            <a:ext cx="388194" cy="9607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FDD7B0B-651C-E344-A6EB-CC1DB4366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297" y="2679699"/>
            <a:ext cx="6982483" cy="3683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284E3-83D8-7A40-A00B-6291B6D699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9" t="-1" r="2196" b="20368"/>
          <a:stretch/>
        </p:blipFill>
        <p:spPr>
          <a:xfrm>
            <a:off x="6032022" y="2876137"/>
            <a:ext cx="5716494" cy="3097152"/>
          </a:xfrm>
          <a:prstGeom prst="roundRect">
            <a:avLst>
              <a:gd name="adj" fmla="val 3287"/>
            </a:avLst>
          </a:prstGeom>
        </p:spPr>
      </p:pic>
    </p:spTree>
    <p:extLst>
      <p:ext uri="{BB962C8B-B14F-4D97-AF65-F5344CB8AC3E}">
        <p14:creationId xmlns:p14="http://schemas.microsoft.com/office/powerpoint/2010/main" val="182874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E7DABE5-24BD-9643-A20C-D82104A90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701"/>
            <a:ext cx="12192000" cy="412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94B6E-8647-4C4A-BA7E-29814E51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TMC Marketplace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FAC0B-1671-0F44-9926-B69A7590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72D96-6E9E-024E-9384-579E3E10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DC7C73-2843-3E47-9016-F5CE165AF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3" y="2011680"/>
            <a:ext cx="8463020" cy="4463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525F4-FD31-054E-90A5-88B7FDE5DA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88"/>
          <a:stretch/>
        </p:blipFill>
        <p:spPr>
          <a:xfrm>
            <a:off x="1410995" y="2298273"/>
            <a:ext cx="6096327" cy="3732877"/>
          </a:xfrm>
          <a:prstGeom prst="roundRect">
            <a:avLst>
              <a:gd name="adj" fmla="val 0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493BF1-5DED-DA47-897D-F417CE09A5D7}"/>
              </a:ext>
            </a:extLst>
          </p:cNvPr>
          <p:cNvGrpSpPr/>
          <p:nvPr/>
        </p:nvGrpSpPr>
        <p:grpSpPr>
          <a:xfrm>
            <a:off x="4277876" y="3131839"/>
            <a:ext cx="1953748" cy="1953728"/>
            <a:chOff x="6717961" y="2850914"/>
            <a:chExt cx="1798439" cy="179842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5C79C9F-C937-AE4A-AD1B-B9C7892C944D}"/>
                </a:ext>
              </a:extLst>
            </p:cNvPr>
            <p:cNvSpPr/>
            <p:nvPr/>
          </p:nvSpPr>
          <p:spPr>
            <a:xfrm rot="13801411" flipH="1">
              <a:off x="6805044" y="4315840"/>
              <a:ext cx="192957" cy="239407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89D246-4CB4-0B4B-A78D-8F3F5A25C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033" t="51899" r="62539" b="10218"/>
            <a:stretch/>
          </p:blipFill>
          <p:spPr>
            <a:xfrm>
              <a:off x="6717961" y="2850914"/>
              <a:ext cx="1798439" cy="1798421"/>
            </a:xfrm>
            <a:prstGeom prst="ellipse">
              <a:avLst/>
            </a:prstGeom>
            <a:ln w="19050">
              <a:solidFill>
                <a:srgbClr val="58595B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C395CB-7FA0-BB4C-91F3-BA224B5B4CC5}"/>
              </a:ext>
            </a:extLst>
          </p:cNvPr>
          <p:cNvGrpSpPr/>
          <p:nvPr/>
        </p:nvGrpSpPr>
        <p:grpSpPr>
          <a:xfrm>
            <a:off x="5389091" y="2442656"/>
            <a:ext cx="994529" cy="1105592"/>
            <a:chOff x="6887072" y="3564762"/>
            <a:chExt cx="915471" cy="1017705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F38E8D28-CB50-484A-B63A-34103FA18693}"/>
                </a:ext>
              </a:extLst>
            </p:cNvPr>
            <p:cNvSpPr/>
            <p:nvPr/>
          </p:nvSpPr>
          <p:spPr>
            <a:xfrm rot="12874523" flipH="1">
              <a:off x="6959408" y="4343060"/>
              <a:ext cx="192957" cy="239407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2C96C8-0084-F544-8899-EE855631D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945" t="52949" r="5558" b="30077"/>
            <a:stretch/>
          </p:blipFill>
          <p:spPr>
            <a:xfrm>
              <a:off x="6887072" y="3564762"/>
              <a:ext cx="915471" cy="915461"/>
            </a:xfrm>
            <a:prstGeom prst="ellipse">
              <a:avLst/>
            </a:prstGeom>
            <a:ln w="19050">
              <a:solidFill>
                <a:srgbClr val="58595B"/>
              </a:solidFill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86D5CA-B20F-5648-BF44-0C00FB8C3CF3}"/>
              </a:ext>
            </a:extLst>
          </p:cNvPr>
          <p:cNvGrpSpPr/>
          <p:nvPr/>
        </p:nvGrpSpPr>
        <p:grpSpPr>
          <a:xfrm>
            <a:off x="5572484" y="4673173"/>
            <a:ext cx="988891" cy="1015738"/>
            <a:chOff x="6861898" y="3518603"/>
            <a:chExt cx="910280" cy="934994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83ECD00F-9556-DF4B-AD5A-D56FB91CC859}"/>
                </a:ext>
              </a:extLst>
            </p:cNvPr>
            <p:cNvSpPr/>
            <p:nvPr/>
          </p:nvSpPr>
          <p:spPr>
            <a:xfrm rot="19158589" flipH="1">
              <a:off x="6866913" y="3518603"/>
              <a:ext cx="192957" cy="239407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38D3EE9-8438-644E-A965-D44F3FA2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79" t="71205" r="5084" b="11918"/>
            <a:stretch/>
          </p:blipFill>
          <p:spPr>
            <a:xfrm>
              <a:off x="6861898" y="3543326"/>
              <a:ext cx="910280" cy="910271"/>
            </a:xfrm>
            <a:prstGeom prst="ellipse">
              <a:avLst/>
            </a:prstGeom>
            <a:ln w="19050">
              <a:solidFill>
                <a:srgbClr val="58595B"/>
              </a:solidFill>
            </a:ln>
          </p:spPr>
        </p:pic>
      </p:grpSp>
      <p:sp>
        <p:nvSpPr>
          <p:cNvPr id="19" name="Google Shape;316;p56">
            <a:extLst>
              <a:ext uri="{FF2B5EF4-FFF2-40B4-BE49-F238E27FC236}">
                <a16:creationId xmlns:a16="http://schemas.microsoft.com/office/drawing/2014/main" id="{D2FAE009-AE15-5E4F-BA32-F038E65B043A}"/>
              </a:ext>
            </a:extLst>
          </p:cNvPr>
          <p:cNvSpPr txBox="1"/>
          <p:nvPr/>
        </p:nvSpPr>
        <p:spPr>
          <a:xfrm>
            <a:off x="1477075" y="1269419"/>
            <a:ext cx="9237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spcBef>
                <a:spcPts val="0"/>
              </a:spcBef>
              <a:buClr>
                <a:srgbClr val="888888"/>
              </a:buClr>
              <a:buSzPts val="2400"/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B2B global trading arena for TMCs, delivering exclusive point of sales best prices </a:t>
            </a:r>
          </a:p>
        </p:txBody>
      </p:sp>
    </p:spTree>
    <p:extLst>
      <p:ext uri="{BB962C8B-B14F-4D97-AF65-F5344CB8AC3E}">
        <p14:creationId xmlns:p14="http://schemas.microsoft.com/office/powerpoint/2010/main" val="186742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E472F9-B08E-E94F-ADF4-286A0F38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7" y="2329576"/>
            <a:ext cx="5036283" cy="498598"/>
          </a:xfrm>
        </p:spPr>
        <p:txBody>
          <a:bodyPr/>
          <a:lstStyle/>
          <a:p>
            <a:r>
              <a:rPr lang="en-US" sz="3600" dirty="0"/>
              <a:t>Key features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C4B50-B0B9-3140-A919-220B7C62077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65913"/>
            <a:ext cx="4114800" cy="207962"/>
          </a:xfrm>
        </p:spPr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7085E-BE7F-BC4A-8C11-735159F8A0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77688" y="6648450"/>
            <a:ext cx="214312" cy="207963"/>
          </a:xfrm>
        </p:spPr>
        <p:txBody>
          <a:bodyPr/>
          <a:lstStyle/>
          <a:p>
            <a:fld id="{427DDD72-1C97-634D-9F50-851E57D768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3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663B74-FF00-314B-94B9-B9BD81F1255B}"/>
              </a:ext>
            </a:extLst>
          </p:cNvPr>
          <p:cNvSpPr/>
          <p:nvPr/>
        </p:nvSpPr>
        <p:spPr>
          <a:xfrm>
            <a:off x="0" y="2020006"/>
            <a:ext cx="12191177" cy="4649205"/>
          </a:xfrm>
          <a:prstGeom prst="rect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33" name="Google Shape;401;p62">
            <a:extLst>
              <a:ext uri="{FF2B5EF4-FFF2-40B4-BE49-F238E27FC236}">
                <a16:creationId xmlns:a16="http://schemas.microsoft.com/office/drawing/2014/main" id="{5C20E176-92FD-E041-B484-970ECF9AF9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93" t="10561" r="5283"/>
          <a:stretch/>
        </p:blipFill>
        <p:spPr>
          <a:xfrm>
            <a:off x="134086" y="3082586"/>
            <a:ext cx="4468061" cy="2521392"/>
          </a:xfrm>
          <a:prstGeom prst="roundRect">
            <a:avLst>
              <a:gd name="adj" fmla="val 2243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94B6E-8647-4C4A-BA7E-29814E51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7843162" cy="443198"/>
          </a:xfrm>
        </p:spPr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Agent assisted mode</a:t>
            </a:r>
            <a:r>
              <a:rPr lang="en-US" sz="2000" b="1" dirty="0">
                <a:ea typeface="Rokkitt"/>
                <a:cs typeface="Rokkitt"/>
                <a:sym typeface="Rokkitt"/>
              </a:rPr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FAC0B-1671-0F44-9926-B69A7590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72D96-6E9E-024E-9384-579E3E10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Google Shape;316;p56">
            <a:extLst>
              <a:ext uri="{FF2B5EF4-FFF2-40B4-BE49-F238E27FC236}">
                <a16:creationId xmlns:a16="http://schemas.microsoft.com/office/drawing/2014/main" id="{D5283C56-2F34-8D40-94D0-C92C57A07409}"/>
              </a:ext>
            </a:extLst>
          </p:cNvPr>
          <p:cNvSpPr txBox="1"/>
          <p:nvPr/>
        </p:nvSpPr>
        <p:spPr>
          <a:xfrm>
            <a:off x="3447521" y="1404975"/>
            <a:ext cx="5296959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Work on your own - or let an agent do the work</a:t>
            </a:r>
            <a:endParaRPr lang="en-US" b="1" dirty="0">
              <a:solidFill>
                <a:srgbClr val="F05A2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402;p62">
            <a:extLst>
              <a:ext uri="{FF2B5EF4-FFF2-40B4-BE49-F238E27FC236}">
                <a16:creationId xmlns:a16="http://schemas.microsoft.com/office/drawing/2014/main" id="{3C10A06B-8072-1144-A42C-1AC535B134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548" t="4286" r="5477" b="5288"/>
          <a:stretch/>
        </p:blipFill>
        <p:spPr>
          <a:xfrm>
            <a:off x="4731675" y="2377177"/>
            <a:ext cx="2967712" cy="2029707"/>
          </a:xfrm>
          <a:prstGeom prst="roundRect">
            <a:avLst>
              <a:gd name="adj" fmla="val 2585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DBD6B78-74AB-A248-857A-5FE678F1734F}"/>
              </a:ext>
            </a:extLst>
          </p:cNvPr>
          <p:cNvGrpSpPr/>
          <p:nvPr/>
        </p:nvGrpSpPr>
        <p:grpSpPr>
          <a:xfrm>
            <a:off x="2535156" y="4599133"/>
            <a:ext cx="1385816" cy="779895"/>
            <a:chOff x="3923631" y="4938460"/>
            <a:chExt cx="1385816" cy="779895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33EC2DC4-76C3-3A47-B590-780A2613DCA6}"/>
                </a:ext>
              </a:extLst>
            </p:cNvPr>
            <p:cNvSpPr/>
            <p:nvPr/>
          </p:nvSpPr>
          <p:spPr>
            <a:xfrm rot="10800000" flipH="1">
              <a:off x="4760721" y="5514758"/>
              <a:ext cx="164094" cy="203597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oogle Shape;401;p62">
              <a:extLst>
                <a:ext uri="{FF2B5EF4-FFF2-40B4-BE49-F238E27FC236}">
                  <a16:creationId xmlns:a16="http://schemas.microsoft.com/office/drawing/2014/main" id="{B33CA910-89AE-5240-A8FD-20BBED00548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3793" t="87393" r="18430" b="-1086"/>
            <a:stretch/>
          </p:blipFill>
          <p:spPr>
            <a:xfrm>
              <a:off x="3923631" y="4938460"/>
              <a:ext cx="1385816" cy="626530"/>
            </a:xfrm>
            <a:prstGeom prst="roundRect">
              <a:avLst>
                <a:gd name="adj" fmla="val 6895"/>
              </a:avLst>
            </a:prstGeom>
            <a:solidFill>
              <a:schemeClr val="bg1"/>
            </a:solidFill>
            <a:ln w="19050">
              <a:solidFill>
                <a:srgbClr val="58595B"/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7C03C3-60B5-734F-839E-3FBA4CB8F51F}"/>
              </a:ext>
            </a:extLst>
          </p:cNvPr>
          <p:cNvGrpSpPr/>
          <p:nvPr/>
        </p:nvGrpSpPr>
        <p:grpSpPr>
          <a:xfrm>
            <a:off x="4805454" y="3907891"/>
            <a:ext cx="2351517" cy="1430635"/>
            <a:chOff x="4805454" y="3907891"/>
            <a:chExt cx="2351517" cy="143063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4F34C675-A5F8-5B42-A7C2-F2BBE5351B6A}"/>
                </a:ext>
              </a:extLst>
            </p:cNvPr>
            <p:cNvSpPr/>
            <p:nvPr/>
          </p:nvSpPr>
          <p:spPr>
            <a:xfrm>
              <a:off x="4805454" y="4039055"/>
              <a:ext cx="2351517" cy="1299471"/>
            </a:xfrm>
            <a:prstGeom prst="roundRect">
              <a:avLst>
                <a:gd name="adj" fmla="val 5376"/>
              </a:avLst>
            </a:prstGeom>
            <a:solidFill>
              <a:schemeClr val="bg1"/>
            </a:solidFill>
            <a:ln w="19050">
              <a:solidFill>
                <a:srgbClr val="58595B"/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Could you book me into the Michelangelo Hotel on Nelson Mandela Square… Can you make sure I get a room facing the square please? Also, could you arrange ground transport for arrival in Johannesburg</a:t>
              </a:r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CBF9D39E-3951-6440-99FD-A6C70C299862}"/>
                </a:ext>
              </a:extLst>
            </p:cNvPr>
            <p:cNvSpPr/>
            <p:nvPr/>
          </p:nvSpPr>
          <p:spPr>
            <a:xfrm flipH="1">
              <a:off x="6126903" y="3907891"/>
              <a:ext cx="106192" cy="131756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BC2374-9D73-3049-BF27-23E303B2224A}"/>
              </a:ext>
            </a:extLst>
          </p:cNvPr>
          <p:cNvGrpSpPr/>
          <p:nvPr/>
        </p:nvGrpSpPr>
        <p:grpSpPr>
          <a:xfrm>
            <a:off x="6426952" y="2189575"/>
            <a:ext cx="1510417" cy="785385"/>
            <a:chOff x="6426952" y="2189575"/>
            <a:chExt cx="1510417" cy="785385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92162C7D-2CB2-5A41-B9F0-8FD15A06ED8B}"/>
                </a:ext>
              </a:extLst>
            </p:cNvPr>
            <p:cNvSpPr/>
            <p:nvPr/>
          </p:nvSpPr>
          <p:spPr>
            <a:xfrm>
              <a:off x="6426952" y="2189575"/>
              <a:ext cx="1510417" cy="653629"/>
            </a:xfrm>
            <a:prstGeom prst="roundRect">
              <a:avLst>
                <a:gd name="adj" fmla="val 11201"/>
              </a:avLst>
            </a:prstGeom>
            <a:solidFill>
              <a:schemeClr val="bg1"/>
            </a:solidFill>
            <a:ln w="19050">
              <a:solidFill>
                <a:srgbClr val="58595B"/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Hi, can you book me on Virgin please, Seat 2a if available</a:t>
              </a:r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A99C4255-757D-3949-B6D5-CC0B62A13DB3}"/>
                </a:ext>
              </a:extLst>
            </p:cNvPr>
            <p:cNvSpPr/>
            <p:nvPr/>
          </p:nvSpPr>
          <p:spPr>
            <a:xfrm rot="10800000" flipH="1">
              <a:off x="6886320" y="2843204"/>
              <a:ext cx="106192" cy="131756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Google Shape;403;p62">
            <a:extLst>
              <a:ext uri="{FF2B5EF4-FFF2-40B4-BE49-F238E27FC236}">
                <a16:creationId xmlns:a16="http://schemas.microsoft.com/office/drawing/2014/main" id="{6C71ECB4-BAE9-6645-9545-B76FAE4445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9529" t="9713" r="1639" b="24212"/>
          <a:stretch/>
        </p:blipFill>
        <p:spPr>
          <a:xfrm>
            <a:off x="7812219" y="3082586"/>
            <a:ext cx="4205165" cy="3182067"/>
          </a:xfrm>
          <a:prstGeom prst="roundRect">
            <a:avLst>
              <a:gd name="adj" fmla="val 3164"/>
            </a:avLst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8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663B74-FF00-314B-94B9-B9BD81F1255B}"/>
              </a:ext>
            </a:extLst>
          </p:cNvPr>
          <p:cNvSpPr/>
          <p:nvPr/>
        </p:nvSpPr>
        <p:spPr>
          <a:xfrm>
            <a:off x="0" y="2057785"/>
            <a:ext cx="12191177" cy="4591416"/>
          </a:xfrm>
          <a:prstGeom prst="rect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FE3E92-CFC8-4C40-AB81-A36B4FC02713}"/>
              </a:ext>
            </a:extLst>
          </p:cNvPr>
          <p:cNvSpPr/>
          <p:nvPr/>
        </p:nvSpPr>
        <p:spPr>
          <a:xfrm>
            <a:off x="5016594" y="1463551"/>
            <a:ext cx="3168503" cy="5091925"/>
          </a:xfrm>
          <a:prstGeom prst="roundRect">
            <a:avLst>
              <a:gd name="adj" fmla="val 257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94B6E-8647-4C4A-BA7E-29814E51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9695892" cy="387798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dirty="0">
                <a:ea typeface="Arial"/>
                <a:cs typeface="Arial"/>
                <a:sym typeface="Arial"/>
              </a:rPr>
              <a:t>Robust travel policy and approval flow engines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FAC0B-1671-0F44-9926-B69A7590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72D96-6E9E-024E-9384-579E3E10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Google Shape;316;p56">
            <a:extLst>
              <a:ext uri="{FF2B5EF4-FFF2-40B4-BE49-F238E27FC236}">
                <a16:creationId xmlns:a16="http://schemas.microsoft.com/office/drawing/2014/main" id="{D5283C56-2F34-8D40-94D0-C92C57A07409}"/>
              </a:ext>
            </a:extLst>
          </p:cNvPr>
          <p:cNvSpPr txBox="1"/>
          <p:nvPr/>
        </p:nvSpPr>
        <p:spPr>
          <a:xfrm>
            <a:off x="248398" y="1423210"/>
            <a:ext cx="4768196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Configure your policy and approval flow</a:t>
            </a:r>
            <a:endParaRPr lang="en-US" b="1" dirty="0">
              <a:solidFill>
                <a:srgbClr val="F05A2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0A6943-0BFB-EA46-93CE-6AD6BB58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96" y="2493154"/>
            <a:ext cx="3316253" cy="26530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6FFE278-DA0C-C44A-9902-5CA0617090EE}"/>
              </a:ext>
            </a:extLst>
          </p:cNvPr>
          <p:cNvGrpSpPr/>
          <p:nvPr/>
        </p:nvGrpSpPr>
        <p:grpSpPr>
          <a:xfrm>
            <a:off x="10111173" y="3258887"/>
            <a:ext cx="1868846" cy="1395064"/>
            <a:chOff x="6831669" y="3695224"/>
            <a:chExt cx="1720287" cy="1284168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grpSpPr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8579E16A-3E80-3F48-9C50-BDC3D2251012}"/>
                </a:ext>
              </a:extLst>
            </p:cNvPr>
            <p:cNvSpPr/>
            <p:nvPr/>
          </p:nvSpPr>
          <p:spPr>
            <a:xfrm rot="16200000" flipH="1">
              <a:off x="6849931" y="4435671"/>
              <a:ext cx="151720" cy="188243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7182E1-D0C4-1241-9C8C-991DE5469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410" t="56748" r="51704" b="23386"/>
            <a:stretch/>
          </p:blipFill>
          <p:spPr>
            <a:xfrm>
              <a:off x="7025793" y="3695224"/>
              <a:ext cx="1526163" cy="1284168"/>
            </a:xfrm>
            <a:prstGeom prst="roundRect">
              <a:avLst>
                <a:gd name="adj" fmla="val 5337"/>
              </a:avLst>
            </a:prstGeom>
            <a:ln w="19050">
              <a:solidFill>
                <a:srgbClr val="58595B"/>
              </a:solidFill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489A60-FB81-C04D-A28C-5C1FEAC6A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963" r="-17883"/>
          <a:stretch/>
        </p:blipFill>
        <p:spPr>
          <a:xfrm>
            <a:off x="248398" y="2442736"/>
            <a:ext cx="3753040" cy="2018361"/>
          </a:xfrm>
          <a:prstGeom prst="roundRect">
            <a:avLst>
              <a:gd name="adj" fmla="val 0"/>
            </a:avLst>
          </a:prstGeom>
          <a:solidFill>
            <a:srgbClr val="EDEDED"/>
          </a:solidFill>
        </p:spPr>
      </p:pic>
      <p:sp>
        <p:nvSpPr>
          <p:cNvPr id="27" name="Triangle 26">
            <a:extLst>
              <a:ext uri="{FF2B5EF4-FFF2-40B4-BE49-F238E27FC236}">
                <a16:creationId xmlns:a16="http://schemas.microsoft.com/office/drawing/2014/main" id="{8B5DDD25-2CCD-8F40-AA8F-4C608DF2161B}"/>
              </a:ext>
            </a:extLst>
          </p:cNvPr>
          <p:cNvSpPr/>
          <p:nvPr/>
        </p:nvSpPr>
        <p:spPr>
          <a:xfrm flipH="1">
            <a:off x="2513231" y="3836237"/>
            <a:ext cx="209620" cy="260082"/>
          </a:xfrm>
          <a:prstGeom prst="triangle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1FDAE0-7940-3C48-85E7-B6AB88730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66" t="45843" r="25875" b="18625"/>
          <a:stretch/>
        </p:blipFill>
        <p:spPr>
          <a:xfrm>
            <a:off x="452850" y="4083114"/>
            <a:ext cx="4330383" cy="2131035"/>
          </a:xfrm>
          <a:prstGeom prst="roundRect">
            <a:avLst>
              <a:gd name="adj" fmla="val 3170"/>
            </a:avLst>
          </a:prstGeom>
          <a:solidFill>
            <a:srgbClr val="EDEDED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0AD059-53DA-3541-948A-73741A4457D8}"/>
              </a:ext>
            </a:extLst>
          </p:cNvPr>
          <p:cNvGrpSpPr/>
          <p:nvPr/>
        </p:nvGrpSpPr>
        <p:grpSpPr>
          <a:xfrm>
            <a:off x="5106678" y="1531086"/>
            <a:ext cx="2998050" cy="5024390"/>
            <a:chOff x="5917782" y="-711894"/>
            <a:chExt cx="5852160" cy="9807550"/>
          </a:xfrm>
        </p:grpSpPr>
        <p:pic>
          <p:nvPicPr>
            <p:cNvPr id="32" name="Picture 3" descr="https://lh3.googleusercontent.com/xHhq9aQB5696OEGiG5fc_XxOTP5oDJR-0jnJE4Nzeecef6n6spFSRmTqKEimJ2UuvXaeWQzQg9hAeq9OBWMEphrZXkgaIxDibHIDuFkBWgVpaoGIBiul__t_ogC2h4b0ehWdos4ap7U">
              <a:extLst>
                <a:ext uri="{FF2B5EF4-FFF2-40B4-BE49-F238E27FC236}">
                  <a16:creationId xmlns:a16="http://schemas.microsoft.com/office/drawing/2014/main" id="{33E026F9-50EE-4F47-98B2-71993876EB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56" b="47142"/>
            <a:stretch/>
          </p:blipFill>
          <p:spPr bwMode="auto">
            <a:xfrm>
              <a:off x="5917782" y="-711894"/>
              <a:ext cx="5852160" cy="266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" descr="https://lh5.googleusercontent.com/M780k1sROk2KKopYIMv-MZaw8oRteoEY2HlGhNgy3IooCSAyAb9REjZXgGhyhDpk6mDZ9-aOlQ9ac4eT2BlfW7ZFcDnOvzp_ZDs73LoXstRGHpIDNayMdqWXFI6SEYP7v-VJWl4SYOw">
              <a:extLst>
                <a:ext uri="{FF2B5EF4-FFF2-40B4-BE49-F238E27FC236}">
                  <a16:creationId xmlns:a16="http://schemas.microsoft.com/office/drawing/2014/main" id="{95F2CAC1-8364-3F44-93FB-7D06B6D705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52" b="8860"/>
            <a:stretch/>
          </p:blipFill>
          <p:spPr bwMode="auto">
            <a:xfrm>
              <a:off x="5917782" y="1825625"/>
              <a:ext cx="5852160" cy="7270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249D7A-2601-B549-8E38-F9191866286B}"/>
              </a:ext>
            </a:extLst>
          </p:cNvPr>
          <p:cNvGrpSpPr/>
          <p:nvPr/>
        </p:nvGrpSpPr>
        <p:grpSpPr>
          <a:xfrm>
            <a:off x="3554224" y="3542961"/>
            <a:ext cx="846633" cy="846633"/>
            <a:chOff x="3668205" y="2688678"/>
            <a:chExt cx="846633" cy="84663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2FCF52A-16F2-DE48-B638-2813BFB36475}"/>
                </a:ext>
              </a:extLst>
            </p:cNvPr>
            <p:cNvSpPr/>
            <p:nvPr/>
          </p:nvSpPr>
          <p:spPr>
            <a:xfrm>
              <a:off x="3668205" y="2688678"/>
              <a:ext cx="846633" cy="84663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05A28"/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07F54D73-DE1B-E040-A071-1D266A15F814}"/>
                </a:ext>
              </a:extLst>
            </p:cNvPr>
            <p:cNvSpPr txBox="1">
              <a:spLocks/>
            </p:cNvSpPr>
            <p:nvPr/>
          </p:nvSpPr>
          <p:spPr>
            <a:xfrm>
              <a:off x="3761815" y="2764152"/>
              <a:ext cx="690404" cy="7478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58595B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chemeClr val="dk1"/>
                </a:buClr>
                <a:buSzPts val="4400"/>
              </a:pPr>
              <a:r>
                <a:rPr lang="en-US" sz="5400" dirty="0">
                  <a:solidFill>
                    <a:srgbClr val="F05A28"/>
                  </a:solidFill>
                  <a:ea typeface="Arial"/>
                  <a:cs typeface="Arial"/>
                  <a:sym typeface="Arial"/>
                </a:rPr>
                <a:t>1</a:t>
              </a:r>
              <a:endParaRPr lang="en-US" sz="5400" dirty="0">
                <a:solidFill>
                  <a:srgbClr val="F05A28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CBC3F1-7F0C-AB4E-8AD9-8DACAB69D7A7}"/>
              </a:ext>
            </a:extLst>
          </p:cNvPr>
          <p:cNvGrpSpPr/>
          <p:nvPr/>
        </p:nvGrpSpPr>
        <p:grpSpPr>
          <a:xfrm>
            <a:off x="7702323" y="5257066"/>
            <a:ext cx="846633" cy="846633"/>
            <a:chOff x="7702323" y="5257066"/>
            <a:chExt cx="846633" cy="8466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2570EF4-5D9D-6A4F-A1CF-207A649FE07D}"/>
                </a:ext>
              </a:extLst>
            </p:cNvPr>
            <p:cNvSpPr/>
            <p:nvPr/>
          </p:nvSpPr>
          <p:spPr>
            <a:xfrm>
              <a:off x="7702323" y="5257066"/>
              <a:ext cx="846633" cy="84663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05A28"/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236917B3-5D82-2245-B833-6A9ABFA18B5C}"/>
                </a:ext>
              </a:extLst>
            </p:cNvPr>
            <p:cNvSpPr txBox="1">
              <a:spLocks/>
            </p:cNvSpPr>
            <p:nvPr/>
          </p:nvSpPr>
          <p:spPr>
            <a:xfrm>
              <a:off x="7795933" y="5332540"/>
              <a:ext cx="690404" cy="7478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58595B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chemeClr val="dk1"/>
                </a:buClr>
                <a:buSzPts val="4400"/>
              </a:pPr>
              <a:r>
                <a:rPr lang="en-US" sz="5400" dirty="0">
                  <a:solidFill>
                    <a:srgbClr val="F05A28"/>
                  </a:solidFill>
                  <a:ea typeface="Arial"/>
                  <a:cs typeface="Arial"/>
                  <a:sym typeface="Arial"/>
                </a:rPr>
                <a:t>2</a:t>
              </a:r>
              <a:endParaRPr lang="en-US" sz="5400" dirty="0">
                <a:solidFill>
                  <a:srgbClr val="F05A28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AB1E73-58BE-B644-97B5-BF52500F0E89}"/>
              </a:ext>
            </a:extLst>
          </p:cNvPr>
          <p:cNvGrpSpPr/>
          <p:nvPr/>
        </p:nvGrpSpPr>
        <p:grpSpPr>
          <a:xfrm>
            <a:off x="9848868" y="2764152"/>
            <a:ext cx="846633" cy="846633"/>
            <a:chOff x="9679041" y="4383007"/>
            <a:chExt cx="846633" cy="84663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27D1526-EE57-E342-9114-46AACA862181}"/>
                </a:ext>
              </a:extLst>
            </p:cNvPr>
            <p:cNvSpPr/>
            <p:nvPr/>
          </p:nvSpPr>
          <p:spPr>
            <a:xfrm>
              <a:off x="9679041" y="4383007"/>
              <a:ext cx="846633" cy="84663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05A28"/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6B2DD4D2-8DF1-A34B-8A87-D5895D5E1E35}"/>
                </a:ext>
              </a:extLst>
            </p:cNvPr>
            <p:cNvSpPr txBox="1">
              <a:spLocks/>
            </p:cNvSpPr>
            <p:nvPr/>
          </p:nvSpPr>
          <p:spPr>
            <a:xfrm>
              <a:off x="9772651" y="4458481"/>
              <a:ext cx="690404" cy="7478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58595B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  <a:buClr>
                  <a:schemeClr val="dk1"/>
                </a:buClr>
                <a:buSzPts val="4400"/>
              </a:pPr>
              <a:r>
                <a:rPr lang="en-US" sz="5400" dirty="0">
                  <a:solidFill>
                    <a:srgbClr val="F05A28"/>
                  </a:solidFill>
                  <a:ea typeface="Arial"/>
                  <a:cs typeface="Arial"/>
                  <a:sym typeface="Arial"/>
                </a:rPr>
                <a:t>3</a:t>
              </a:r>
              <a:endParaRPr lang="en-US" sz="5400" dirty="0">
                <a:solidFill>
                  <a:srgbClr val="F05A2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05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F3E7-21FA-B041-AAD5-75A8EC7A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>
                <a:ea typeface="Arial"/>
                <a:cs typeface="Arial"/>
                <a:sym typeface="Arial"/>
              </a:rPr>
              <a:t>User experience just like consumer sites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A3C34-F63B-064D-8164-79964C6A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3ADA3-A34E-6845-89AC-7ACDCA33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Google Shape;316;p56">
            <a:extLst>
              <a:ext uri="{FF2B5EF4-FFF2-40B4-BE49-F238E27FC236}">
                <a16:creationId xmlns:a16="http://schemas.microsoft.com/office/drawing/2014/main" id="{EBFBE4CE-FE35-334C-BAD5-22FA3C7B2318}"/>
              </a:ext>
            </a:extLst>
          </p:cNvPr>
          <p:cNvSpPr txBox="1"/>
          <p:nvPr/>
        </p:nvSpPr>
        <p:spPr>
          <a:xfrm>
            <a:off x="259882" y="1232571"/>
            <a:ext cx="2990753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Work like you’re used to </a:t>
            </a:r>
            <a:endParaRPr lang="en-US" b="1" dirty="0">
              <a:solidFill>
                <a:srgbClr val="F05A2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" descr="https://lh6.googleusercontent.com/9gwZBfWHx48rjKMQmBVY2eIeJPMS9GVNF7qIOyGYbfCqjUGBsGtamHTypZSujvIRqGzHuxCCH6dJf4dWzifADFPFRzrDg-IV5fJABbQ_jWcrPnPNeqoZk35SpLLBDtFXuqD6Q-JcIMg">
            <a:extLst>
              <a:ext uri="{FF2B5EF4-FFF2-40B4-BE49-F238E27FC236}">
                <a16:creationId xmlns:a16="http://schemas.microsoft.com/office/drawing/2014/main" id="{1987AE05-3725-EE44-A6CF-1AC16A23A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691" r="1429" b="1552"/>
          <a:stretch/>
        </p:blipFill>
        <p:spPr bwMode="auto">
          <a:xfrm>
            <a:off x="1" y="1681034"/>
            <a:ext cx="7278258" cy="374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lh3.googleusercontent.com/_-vjkj5Nhf6hfu2ar_sqNXNCPiznPmVsS_sSsIfCyrpg9Od2lX1AcY59AvFh9PXlIKTOzo5vctuHe46POvXMkRg-DnF-JOB7CcEK2c8CHnlYq88GPhWG_2zzmCOzqxm28eh6RamuOyA">
            <a:extLst>
              <a:ext uri="{FF2B5EF4-FFF2-40B4-BE49-F238E27FC236}">
                <a16:creationId xmlns:a16="http://schemas.microsoft.com/office/drawing/2014/main" id="{262ED833-52DD-F24C-9AAC-BC6C56504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6" b="3423"/>
          <a:stretch/>
        </p:blipFill>
        <p:spPr bwMode="auto">
          <a:xfrm>
            <a:off x="6532115" y="1371877"/>
            <a:ext cx="5659885" cy="307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lh3.googleusercontent.com/UlGrwTlYJAZreCYrOw9v08iXpld2sw5vc2db9hGWmnXvvC65dXqfhqTAq2MHazItjdm60_KkWCKDUYZz6r1F3QET419ibhtmbGmwr2QCMGoYMo7hs4YNE0aodnQ7mJUsAuKIWFIT14Y">
            <a:extLst>
              <a:ext uri="{FF2B5EF4-FFF2-40B4-BE49-F238E27FC236}">
                <a16:creationId xmlns:a16="http://schemas.microsoft.com/office/drawing/2014/main" id="{404931C0-CB6C-804C-8849-C4EBBA552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1884" r="1072" b="54891"/>
          <a:stretch/>
        </p:blipFill>
        <p:spPr bwMode="auto">
          <a:xfrm>
            <a:off x="7171" y="5430977"/>
            <a:ext cx="6524944" cy="12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09E8F-47BD-4548-8D97-5201A80928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48" t="48456" r="1" b="4735"/>
          <a:stretch/>
        </p:blipFill>
        <p:spPr>
          <a:xfrm>
            <a:off x="6532115" y="4425405"/>
            <a:ext cx="5659885" cy="222379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5A53E6-3625-F541-B7C8-F9ECB2E140F6}"/>
              </a:ext>
            </a:extLst>
          </p:cNvPr>
          <p:cNvSpPr/>
          <p:nvPr/>
        </p:nvSpPr>
        <p:spPr>
          <a:xfrm>
            <a:off x="6530988" y="1681034"/>
            <a:ext cx="52496" cy="496816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F8A02C-7124-754C-B95E-C6B0ABAACD5E}"/>
              </a:ext>
            </a:extLst>
          </p:cNvPr>
          <p:cNvSpPr/>
          <p:nvPr/>
        </p:nvSpPr>
        <p:spPr>
          <a:xfrm rot="16200000">
            <a:off x="9343087" y="1571236"/>
            <a:ext cx="74238" cy="56235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B07CB-9462-FC4E-A6B0-7F971B3DCEBE}"/>
              </a:ext>
            </a:extLst>
          </p:cNvPr>
          <p:cNvSpPr/>
          <p:nvPr/>
        </p:nvSpPr>
        <p:spPr>
          <a:xfrm rot="16200000">
            <a:off x="3230853" y="2109848"/>
            <a:ext cx="95534" cy="65572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58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F3E7-21FA-B041-AAD5-75A8EC7A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Fully integrable with other systems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A3C34-F63B-064D-8164-79964C6A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3ADA3-A34E-6845-89AC-7ACDCA33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1BE114D8-A4EF-7A4B-8EC2-8B386BF09DC8}"/>
              </a:ext>
            </a:extLst>
          </p:cNvPr>
          <p:cNvSpPr/>
          <p:nvPr/>
        </p:nvSpPr>
        <p:spPr>
          <a:xfrm rot="5400000">
            <a:off x="723977" y="2889288"/>
            <a:ext cx="4182842" cy="2626640"/>
          </a:xfrm>
          <a:prstGeom prst="homePlate">
            <a:avLst>
              <a:gd name="adj" fmla="val 2615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7000">
                <a:schemeClr val="bg1"/>
              </a:gs>
            </a:gsLst>
            <a:lin ang="0" scaled="0"/>
          </a:gra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990807-742D-7A4C-930C-4B2459755D0E}"/>
              </a:ext>
            </a:extLst>
          </p:cNvPr>
          <p:cNvSpPr/>
          <p:nvPr/>
        </p:nvSpPr>
        <p:spPr>
          <a:xfrm>
            <a:off x="2100149" y="1469127"/>
            <a:ext cx="1430496" cy="1430496"/>
          </a:xfrm>
          <a:prstGeom prst="ellipse">
            <a:avLst/>
          </a:prstGeom>
          <a:solidFill>
            <a:srgbClr val="F05A28"/>
          </a:solidFill>
          <a:ln w="38100" cmpd="sng"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sp>
        <p:nvSpPr>
          <p:cNvPr id="28" name="Isosceles Triangle 61">
            <a:extLst>
              <a:ext uri="{FF2B5EF4-FFF2-40B4-BE49-F238E27FC236}">
                <a16:creationId xmlns:a16="http://schemas.microsoft.com/office/drawing/2014/main" id="{F53AD7AD-CA46-6A4F-9254-4B3AD395F8A2}"/>
              </a:ext>
            </a:extLst>
          </p:cNvPr>
          <p:cNvSpPr/>
          <p:nvPr/>
        </p:nvSpPr>
        <p:spPr>
          <a:xfrm rot="10800000" flipH="1">
            <a:off x="2366676" y="5954551"/>
            <a:ext cx="897443" cy="237572"/>
          </a:xfrm>
          <a:prstGeom prst="triangle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4355E-DB85-864B-8A73-7E9139C6D00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097" y="1768834"/>
            <a:ext cx="870601" cy="756314"/>
          </a:xfrm>
          <a:prstGeom prst="rect">
            <a:avLst/>
          </a:prstGeom>
        </p:spPr>
      </p:pic>
      <p:sp>
        <p:nvSpPr>
          <p:cNvPr id="30" name="Pentagon 29">
            <a:extLst>
              <a:ext uri="{FF2B5EF4-FFF2-40B4-BE49-F238E27FC236}">
                <a16:creationId xmlns:a16="http://schemas.microsoft.com/office/drawing/2014/main" id="{C967F0AA-DA56-094A-970F-6B7175B6757D}"/>
              </a:ext>
            </a:extLst>
          </p:cNvPr>
          <p:cNvSpPr/>
          <p:nvPr/>
        </p:nvSpPr>
        <p:spPr>
          <a:xfrm rot="5400000">
            <a:off x="7175614" y="2889287"/>
            <a:ext cx="4182840" cy="2626640"/>
          </a:xfrm>
          <a:prstGeom prst="homePlate">
            <a:avLst>
              <a:gd name="adj" fmla="val 2615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7000">
                <a:schemeClr val="bg1"/>
              </a:gs>
            </a:gsLst>
            <a:lin ang="0" scaled="0"/>
          </a:gra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A2BABF-474A-AD45-8763-F209C2DB82CB}"/>
              </a:ext>
            </a:extLst>
          </p:cNvPr>
          <p:cNvSpPr/>
          <p:nvPr/>
        </p:nvSpPr>
        <p:spPr>
          <a:xfrm>
            <a:off x="8551786" y="1469127"/>
            <a:ext cx="1430496" cy="1430496"/>
          </a:xfrm>
          <a:prstGeom prst="ellipse">
            <a:avLst/>
          </a:prstGeom>
          <a:solidFill>
            <a:srgbClr val="F05A28"/>
          </a:solidFill>
          <a:ln w="38100" cmpd="sng"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Isosceles Triangle 67">
            <a:extLst>
              <a:ext uri="{FF2B5EF4-FFF2-40B4-BE49-F238E27FC236}">
                <a16:creationId xmlns:a16="http://schemas.microsoft.com/office/drawing/2014/main" id="{755BED7F-5708-5B4B-BEBB-1DB0E9552EFF}"/>
              </a:ext>
            </a:extLst>
          </p:cNvPr>
          <p:cNvSpPr/>
          <p:nvPr/>
        </p:nvSpPr>
        <p:spPr>
          <a:xfrm rot="10800000" flipH="1">
            <a:off x="8818312" y="5954551"/>
            <a:ext cx="897443" cy="237572"/>
          </a:xfrm>
          <a:prstGeom prst="triangle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6C2E11-4C40-CA44-8900-FEA0DD1E7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8117" y="1798560"/>
            <a:ext cx="697835" cy="869275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BAE2D860-F042-C741-993C-5BEE74454E82}"/>
              </a:ext>
            </a:extLst>
          </p:cNvPr>
          <p:cNvSpPr/>
          <p:nvPr/>
        </p:nvSpPr>
        <p:spPr>
          <a:xfrm rot="5400000">
            <a:off x="3949426" y="2889288"/>
            <a:ext cx="4182842" cy="2626640"/>
          </a:xfrm>
          <a:prstGeom prst="homePlate">
            <a:avLst>
              <a:gd name="adj" fmla="val 2615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7000">
                <a:schemeClr val="bg1"/>
              </a:gs>
            </a:gsLst>
            <a:lin ang="0" scaled="0"/>
          </a:gra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A2E41B0-D17B-6540-892D-222A51B2AB45}"/>
              </a:ext>
            </a:extLst>
          </p:cNvPr>
          <p:cNvSpPr/>
          <p:nvPr/>
        </p:nvSpPr>
        <p:spPr>
          <a:xfrm>
            <a:off x="5325599" y="1454951"/>
            <a:ext cx="1430496" cy="1430496"/>
          </a:xfrm>
          <a:prstGeom prst="ellipse">
            <a:avLst/>
          </a:prstGeom>
          <a:solidFill>
            <a:srgbClr val="F05A28"/>
          </a:solidFill>
          <a:ln w="38100" cmpd="sng"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54">
            <a:extLst>
              <a:ext uri="{FF2B5EF4-FFF2-40B4-BE49-F238E27FC236}">
                <a16:creationId xmlns:a16="http://schemas.microsoft.com/office/drawing/2014/main" id="{4BC99EDA-9354-4D4E-ABB1-0D236634044E}"/>
              </a:ext>
            </a:extLst>
          </p:cNvPr>
          <p:cNvSpPr/>
          <p:nvPr/>
        </p:nvSpPr>
        <p:spPr>
          <a:xfrm rot="10800000" flipH="1">
            <a:off x="5592127" y="5940375"/>
            <a:ext cx="897443" cy="237572"/>
          </a:xfrm>
          <a:prstGeom prst="triangle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1D66700-9D2C-A34B-8526-8D7B8581A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930" y="1777970"/>
            <a:ext cx="697835" cy="806493"/>
          </a:xfrm>
          <a:prstGeom prst="rect">
            <a:avLst/>
          </a:prstGeom>
        </p:spPr>
      </p:pic>
      <p:pic>
        <p:nvPicPr>
          <p:cNvPr id="36" name="Google Shape;350;p56" descr="image39.tif">
            <a:extLst>
              <a:ext uri="{FF2B5EF4-FFF2-40B4-BE49-F238E27FC236}">
                <a16:creationId xmlns:a16="http://schemas.microsoft.com/office/drawing/2014/main" id="{E89C4F4D-7F52-9841-B676-E592489094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7945" y="4161686"/>
            <a:ext cx="1274906" cy="31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51;p56">
            <a:extLst>
              <a:ext uri="{FF2B5EF4-FFF2-40B4-BE49-F238E27FC236}">
                <a16:creationId xmlns:a16="http://schemas.microsoft.com/office/drawing/2014/main" id="{D2E6FE33-1BD2-DD44-A96C-852B7F43A9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2423" y="4627571"/>
            <a:ext cx="905950" cy="59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52;p56">
            <a:extLst>
              <a:ext uri="{FF2B5EF4-FFF2-40B4-BE49-F238E27FC236}">
                <a16:creationId xmlns:a16="http://schemas.microsoft.com/office/drawing/2014/main" id="{80CF6D5D-DC8F-B740-8B62-79512699BE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1877" y="5374790"/>
            <a:ext cx="987041" cy="37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49;p56" descr="image31.png">
            <a:extLst>
              <a:ext uri="{FF2B5EF4-FFF2-40B4-BE49-F238E27FC236}">
                <a16:creationId xmlns:a16="http://schemas.microsoft.com/office/drawing/2014/main" id="{8C0CB10C-F676-9541-A8C6-84D018932DF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8106" y="3675167"/>
            <a:ext cx="954584" cy="30688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2FFDA1-3570-D54D-89E7-516C4005F46D}"/>
              </a:ext>
            </a:extLst>
          </p:cNvPr>
          <p:cNvSpPr/>
          <p:nvPr/>
        </p:nvSpPr>
        <p:spPr>
          <a:xfrm>
            <a:off x="1719470" y="3188631"/>
            <a:ext cx="22493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EXPENSE MANAGEMENT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ECEE684-A5B1-C049-B9E3-A233473BEA50}"/>
              </a:ext>
            </a:extLst>
          </p:cNvPr>
          <p:cNvSpPr/>
          <p:nvPr/>
        </p:nvSpPr>
        <p:spPr>
          <a:xfrm>
            <a:off x="4916549" y="3188631"/>
            <a:ext cx="22493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PROFILE SYSTEMS</a:t>
            </a:r>
            <a:endParaRPr lang="en-US" sz="1200" b="1" dirty="0">
              <a:solidFill>
                <a:srgbClr val="F05A28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2510CC4-3353-A648-AC7B-D73F4243BA12}"/>
              </a:ext>
            </a:extLst>
          </p:cNvPr>
          <p:cNvSpPr/>
          <p:nvPr/>
        </p:nvSpPr>
        <p:spPr>
          <a:xfrm>
            <a:off x="8142366" y="3135922"/>
            <a:ext cx="2249334" cy="406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200"/>
              </a:lnSpc>
            </a:pPr>
            <a:r>
              <a:rPr lang="en-US" sz="1200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DUTY OF CARE &amp; RISK MANAGEMENT</a:t>
            </a:r>
            <a:endParaRPr lang="en-US" sz="1200" b="1" dirty="0">
              <a:solidFill>
                <a:srgbClr val="F05A2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Google Shape;438;p65">
            <a:extLst>
              <a:ext uri="{FF2B5EF4-FFF2-40B4-BE49-F238E27FC236}">
                <a16:creationId xmlns:a16="http://schemas.microsoft.com/office/drawing/2014/main" id="{7B56B9EC-1311-044E-83F5-EC8D292A871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69892" y="3955213"/>
            <a:ext cx="1741910" cy="1212369"/>
          </a:xfrm>
          <a:prstGeom prst="rect">
            <a:avLst/>
          </a:prstGeom>
          <a:noFill/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FE5C73E-48B6-5446-A0F9-5B0EC36E728C}"/>
              </a:ext>
            </a:extLst>
          </p:cNvPr>
          <p:cNvCxnSpPr/>
          <p:nvPr/>
        </p:nvCxnSpPr>
        <p:spPr>
          <a:xfrm>
            <a:off x="1667555" y="3111713"/>
            <a:ext cx="2295686" cy="0"/>
          </a:xfrm>
          <a:prstGeom prst="line">
            <a:avLst/>
          </a:prstGeom>
          <a:ln w="6350">
            <a:solidFill>
              <a:srgbClr val="F05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B990D3-E4C7-514C-940B-9237A19C1243}"/>
              </a:ext>
            </a:extLst>
          </p:cNvPr>
          <p:cNvCxnSpPr/>
          <p:nvPr/>
        </p:nvCxnSpPr>
        <p:spPr>
          <a:xfrm>
            <a:off x="1667555" y="3516447"/>
            <a:ext cx="2295686" cy="0"/>
          </a:xfrm>
          <a:prstGeom prst="line">
            <a:avLst/>
          </a:prstGeom>
          <a:ln w="6350">
            <a:solidFill>
              <a:srgbClr val="F05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FD3215-E8AB-E845-B384-EACD0A1021E9}"/>
              </a:ext>
            </a:extLst>
          </p:cNvPr>
          <p:cNvCxnSpPr/>
          <p:nvPr/>
        </p:nvCxnSpPr>
        <p:spPr>
          <a:xfrm>
            <a:off x="8119191" y="3111713"/>
            <a:ext cx="2295686" cy="0"/>
          </a:xfrm>
          <a:prstGeom prst="line">
            <a:avLst/>
          </a:prstGeom>
          <a:ln w="6350">
            <a:solidFill>
              <a:srgbClr val="F05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F4B328-163B-B94B-8168-484F7BA8ABE3}"/>
              </a:ext>
            </a:extLst>
          </p:cNvPr>
          <p:cNvCxnSpPr/>
          <p:nvPr/>
        </p:nvCxnSpPr>
        <p:spPr>
          <a:xfrm>
            <a:off x="8119191" y="3516447"/>
            <a:ext cx="2295686" cy="0"/>
          </a:xfrm>
          <a:prstGeom prst="line">
            <a:avLst/>
          </a:prstGeom>
          <a:ln w="6350">
            <a:solidFill>
              <a:srgbClr val="F05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D52AF85-B1C7-D44B-9D9F-86D22D96DC5F}"/>
              </a:ext>
            </a:extLst>
          </p:cNvPr>
          <p:cNvCxnSpPr/>
          <p:nvPr/>
        </p:nvCxnSpPr>
        <p:spPr>
          <a:xfrm>
            <a:off x="4893004" y="3111713"/>
            <a:ext cx="2295686" cy="0"/>
          </a:xfrm>
          <a:prstGeom prst="line">
            <a:avLst/>
          </a:prstGeom>
          <a:ln w="6350">
            <a:solidFill>
              <a:srgbClr val="F05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18B826-AA00-4342-ADD8-4157AF3F1C0E}"/>
              </a:ext>
            </a:extLst>
          </p:cNvPr>
          <p:cNvCxnSpPr/>
          <p:nvPr/>
        </p:nvCxnSpPr>
        <p:spPr>
          <a:xfrm>
            <a:off x="4893004" y="3516447"/>
            <a:ext cx="2295686" cy="0"/>
          </a:xfrm>
          <a:prstGeom prst="line">
            <a:avLst/>
          </a:prstGeom>
          <a:ln w="6350">
            <a:solidFill>
              <a:srgbClr val="F05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599CA6-A912-7C45-8EA4-31D8479458B6}"/>
              </a:ext>
            </a:extLst>
          </p:cNvPr>
          <p:cNvGrpSpPr/>
          <p:nvPr/>
        </p:nvGrpSpPr>
        <p:grpSpPr>
          <a:xfrm>
            <a:off x="8571723" y="3897443"/>
            <a:ext cx="1390623" cy="969091"/>
            <a:chOff x="2628900" y="-450772"/>
            <a:chExt cx="6934200" cy="483227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FC8E98B-14AB-5C44-A7B8-0730D3674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28900" y="2476500"/>
              <a:ext cx="6934200" cy="1905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E97E152-4848-7C4F-B377-FDC8BF1E6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33950" y="-450772"/>
              <a:ext cx="2324100" cy="2641600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104EF7C-F8EF-AB48-B0F1-34AB00821986}"/>
              </a:ext>
            </a:extLst>
          </p:cNvPr>
          <p:cNvSpPr/>
          <p:nvPr/>
        </p:nvSpPr>
        <p:spPr>
          <a:xfrm>
            <a:off x="8142367" y="4912256"/>
            <a:ext cx="2249334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26A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 Safety Intelligence </a:t>
            </a:r>
            <a:endParaRPr lang="en-US" sz="1000" dirty="0">
              <a:solidFill>
                <a:srgbClr val="26A7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B32D8F-CDD9-9E4A-BD7E-C3A357D1CC93}"/>
              </a:ext>
            </a:extLst>
          </p:cNvPr>
          <p:cNvCxnSpPr>
            <a:cxnSpLocks/>
          </p:cNvCxnSpPr>
          <p:nvPr/>
        </p:nvCxnSpPr>
        <p:spPr>
          <a:xfrm flipH="1">
            <a:off x="1706797" y="4062725"/>
            <a:ext cx="22564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E5CAB64-60E4-8A43-BD94-6F7FB31367CF}"/>
              </a:ext>
            </a:extLst>
          </p:cNvPr>
          <p:cNvCxnSpPr>
            <a:cxnSpLocks/>
          </p:cNvCxnSpPr>
          <p:nvPr/>
        </p:nvCxnSpPr>
        <p:spPr>
          <a:xfrm flipH="1">
            <a:off x="1706797" y="4537754"/>
            <a:ext cx="22564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9FDE643-1B91-1143-8E14-34B604646DD4}"/>
              </a:ext>
            </a:extLst>
          </p:cNvPr>
          <p:cNvCxnSpPr>
            <a:cxnSpLocks/>
          </p:cNvCxnSpPr>
          <p:nvPr/>
        </p:nvCxnSpPr>
        <p:spPr>
          <a:xfrm flipH="1">
            <a:off x="1706797" y="5294116"/>
            <a:ext cx="22564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845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0D08AC-BF5E-324D-A35C-A34DEB375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7" r="6221" b="27027"/>
          <a:stretch/>
        </p:blipFill>
        <p:spPr>
          <a:xfrm>
            <a:off x="-1" y="0"/>
            <a:ext cx="12192001" cy="66492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7A5B61-B4C9-4540-9F75-24B3A62AC960}"/>
              </a:ext>
            </a:extLst>
          </p:cNvPr>
          <p:cNvSpPr/>
          <p:nvPr/>
        </p:nvSpPr>
        <p:spPr>
          <a:xfrm>
            <a:off x="0" y="193729"/>
            <a:ext cx="1805553" cy="945396"/>
          </a:xfrm>
          <a:prstGeom prst="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436A24-35C5-DF47-8792-F784CB494576}"/>
              </a:ext>
            </a:extLst>
          </p:cNvPr>
          <p:cNvSpPr/>
          <p:nvPr/>
        </p:nvSpPr>
        <p:spPr>
          <a:xfrm>
            <a:off x="0" y="356461"/>
            <a:ext cx="9047993" cy="697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DE1022-5A47-BC48-B659-55C22EDDF815}"/>
              </a:ext>
            </a:extLst>
          </p:cNvPr>
          <p:cNvSpPr/>
          <p:nvPr/>
        </p:nvSpPr>
        <p:spPr>
          <a:xfrm>
            <a:off x="9047994" y="356461"/>
            <a:ext cx="170687" cy="697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7F472-0D65-284D-B31F-A1B8FDE7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04708"/>
            <a:ext cx="8762820" cy="443198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  <a:sym typeface="Calibri"/>
              </a:rPr>
              <a:t>Comprehensive reporting integration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E9556-B1DD-5640-B369-39B23BF3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547B6-2329-B347-8B47-C670A2F7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1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E472F9-B08E-E94F-ADF4-286A0F38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7" y="2329576"/>
            <a:ext cx="5036283" cy="498598"/>
          </a:xfrm>
        </p:spPr>
        <p:txBody>
          <a:bodyPr/>
          <a:lstStyle/>
          <a:p>
            <a:r>
              <a:rPr lang="en-US" sz="3600" dirty="0"/>
              <a:t>The bottom line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C4B50-B0B9-3140-A919-220B7C62077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65913"/>
            <a:ext cx="4114800" cy="207962"/>
          </a:xfrm>
        </p:spPr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7085E-BE7F-BC4A-8C11-735159F8A0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77688" y="6648450"/>
            <a:ext cx="214312" cy="207963"/>
          </a:xfrm>
        </p:spPr>
        <p:txBody>
          <a:bodyPr/>
          <a:lstStyle/>
          <a:p>
            <a:fld id="{427DDD72-1C97-634D-9F50-851E57D768F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2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99D8B9-85AC-3847-979E-0162C572F4C0}"/>
              </a:ext>
            </a:extLst>
          </p:cNvPr>
          <p:cNvSpPr/>
          <p:nvPr/>
        </p:nvSpPr>
        <p:spPr>
          <a:xfrm>
            <a:off x="0" y="1644143"/>
            <a:ext cx="12193127" cy="4129143"/>
          </a:xfrm>
          <a:prstGeom prst="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21AFD-6EDF-364B-B03D-36752E0EB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5786"/>
            <a:ext cx="12192000" cy="412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7DBD68-B2E5-7B42-BC74-27EB15E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6" y="527858"/>
            <a:ext cx="8753109" cy="531293"/>
          </a:xfrm>
        </p:spPr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The only travel system you’ll ever need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5CCCA-491A-6247-892F-66AD7C42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6DA6D-2811-8045-B698-E74E80C5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7" name="Google Shape;459;p68">
            <a:extLst>
              <a:ext uri="{FF2B5EF4-FFF2-40B4-BE49-F238E27FC236}">
                <a16:creationId xmlns:a16="http://schemas.microsoft.com/office/drawing/2014/main" id="{90D41B90-C3CE-E744-B48F-DA0731A52653}"/>
              </a:ext>
            </a:extLst>
          </p:cNvPr>
          <p:cNvSpPr txBox="1">
            <a:spLocks/>
          </p:cNvSpPr>
          <p:nvPr/>
        </p:nvSpPr>
        <p:spPr>
          <a:xfrm>
            <a:off x="2007038" y="2188577"/>
            <a:ext cx="8177924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ANGIE is Digitalizing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the Managed Travel World</a:t>
            </a:r>
          </a:p>
        </p:txBody>
      </p:sp>
      <p:sp>
        <p:nvSpPr>
          <p:cNvPr id="57" name="Google Shape;459;p68">
            <a:extLst>
              <a:ext uri="{FF2B5EF4-FFF2-40B4-BE49-F238E27FC236}">
                <a16:creationId xmlns:a16="http://schemas.microsoft.com/office/drawing/2014/main" id="{1005CF9F-64D7-5444-8FC3-FD6E7F7EEDCF}"/>
              </a:ext>
            </a:extLst>
          </p:cNvPr>
          <p:cNvSpPr txBox="1">
            <a:spLocks/>
          </p:cNvSpPr>
          <p:nvPr/>
        </p:nvSpPr>
        <p:spPr>
          <a:xfrm>
            <a:off x="2009775" y="3613028"/>
            <a:ext cx="8172450" cy="2215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The most cost effective, tailored travel itinerary at a click of a mouse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6B1FBD6-EB7A-0645-A1CC-E48ADEBF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233" y="5975892"/>
            <a:ext cx="3071462" cy="484426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722DC250-82BE-1843-A7C4-6C9C7245E60B}"/>
              </a:ext>
            </a:extLst>
          </p:cNvPr>
          <p:cNvGrpSpPr/>
          <p:nvPr/>
        </p:nvGrpSpPr>
        <p:grpSpPr>
          <a:xfrm>
            <a:off x="346291" y="4319978"/>
            <a:ext cx="11499419" cy="754052"/>
            <a:chOff x="318615" y="4418115"/>
            <a:chExt cx="11499419" cy="754052"/>
          </a:xfrm>
        </p:grpSpPr>
        <p:sp>
          <p:nvSpPr>
            <p:cNvPr id="56" name="Google Shape;459;p68">
              <a:extLst>
                <a:ext uri="{FF2B5EF4-FFF2-40B4-BE49-F238E27FC236}">
                  <a16:creationId xmlns:a16="http://schemas.microsoft.com/office/drawing/2014/main" id="{B1D3DBA5-A3B1-3743-A6EB-B6CE0E211F0E}"/>
                </a:ext>
              </a:extLst>
            </p:cNvPr>
            <p:cNvSpPr txBox="1">
              <a:spLocks/>
            </p:cNvSpPr>
            <p:nvPr/>
          </p:nvSpPr>
          <p:spPr>
            <a:xfrm>
              <a:off x="318615" y="4425809"/>
              <a:ext cx="2824323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All content and travel opportunities in one screen, on any device</a:t>
              </a:r>
            </a:p>
          </p:txBody>
        </p:sp>
        <p:sp>
          <p:nvSpPr>
            <p:cNvPr id="60" name="Google Shape;459;p68">
              <a:extLst>
                <a:ext uri="{FF2B5EF4-FFF2-40B4-BE49-F238E27FC236}">
                  <a16:creationId xmlns:a16="http://schemas.microsoft.com/office/drawing/2014/main" id="{5FD8653B-7B87-3747-B62F-DC65EC54821B}"/>
                </a:ext>
              </a:extLst>
            </p:cNvPr>
            <p:cNvSpPr txBox="1">
              <a:spLocks/>
            </p:cNvSpPr>
            <p:nvPr/>
          </p:nvSpPr>
          <p:spPr>
            <a:xfrm>
              <a:off x="3853012" y="4548920"/>
              <a:ext cx="1481148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Full NDC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integration</a:t>
              </a:r>
            </a:p>
          </p:txBody>
        </p:sp>
        <p:sp>
          <p:nvSpPr>
            <p:cNvPr id="62" name="Google Shape;459;p68">
              <a:extLst>
                <a:ext uri="{FF2B5EF4-FFF2-40B4-BE49-F238E27FC236}">
                  <a16:creationId xmlns:a16="http://schemas.microsoft.com/office/drawing/2014/main" id="{2ABF8265-A12B-9341-BE46-0307BF4A5011}"/>
                </a:ext>
              </a:extLst>
            </p:cNvPr>
            <p:cNvSpPr txBox="1">
              <a:spLocks/>
            </p:cNvSpPr>
            <p:nvPr/>
          </p:nvSpPr>
          <p:spPr>
            <a:xfrm>
              <a:off x="6044234" y="4425809"/>
              <a:ext cx="1871379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Full corporate compliance and integration</a:t>
              </a:r>
            </a:p>
          </p:txBody>
        </p:sp>
        <p:sp>
          <p:nvSpPr>
            <p:cNvPr id="64" name="Google Shape;459;p68">
              <a:extLst>
                <a:ext uri="{FF2B5EF4-FFF2-40B4-BE49-F238E27FC236}">
                  <a16:creationId xmlns:a16="http://schemas.microsoft.com/office/drawing/2014/main" id="{911C400C-3509-C442-852D-8F7C98820DEA}"/>
                </a:ext>
              </a:extLst>
            </p:cNvPr>
            <p:cNvSpPr txBox="1">
              <a:spLocks/>
            </p:cNvSpPr>
            <p:nvPr/>
          </p:nvSpPr>
          <p:spPr>
            <a:xfrm>
              <a:off x="8625689" y="4425809"/>
              <a:ext cx="3192345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Full collaboration - TMCs, Clients and Travelers work on the same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easy-to-use platform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79DB3CA-75FD-1049-BCF2-F186B739D063}"/>
                </a:ext>
              </a:extLst>
            </p:cNvPr>
            <p:cNvCxnSpPr/>
            <p:nvPr/>
          </p:nvCxnSpPr>
          <p:spPr>
            <a:xfrm>
              <a:off x="3497975" y="4418115"/>
              <a:ext cx="0" cy="7540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EFBA9DC-E886-AF4C-9CDC-00DAD9260574}"/>
                </a:ext>
              </a:extLst>
            </p:cNvPr>
            <p:cNvCxnSpPr/>
            <p:nvPr/>
          </p:nvCxnSpPr>
          <p:spPr>
            <a:xfrm>
              <a:off x="5689197" y="4418115"/>
              <a:ext cx="0" cy="7540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BAF75FC-ED09-4A4C-8709-6B168AAFEC15}"/>
                </a:ext>
              </a:extLst>
            </p:cNvPr>
            <p:cNvCxnSpPr/>
            <p:nvPr/>
          </p:nvCxnSpPr>
          <p:spPr>
            <a:xfrm>
              <a:off x="8270650" y="4418115"/>
              <a:ext cx="0" cy="7540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9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D0045AA-8386-D645-BDFD-0BF394BDE996}"/>
              </a:ext>
            </a:extLst>
          </p:cNvPr>
          <p:cNvSpPr/>
          <p:nvPr/>
        </p:nvSpPr>
        <p:spPr>
          <a:xfrm>
            <a:off x="918504" y="5499100"/>
            <a:ext cx="3429000" cy="76200"/>
          </a:xfrm>
          <a:prstGeom prst="ellipse">
            <a:avLst/>
          </a:prstGeom>
          <a:gradFill>
            <a:gsLst>
              <a:gs pos="0">
                <a:schemeClr val="bg1"/>
              </a:gs>
              <a:gs pos="68000">
                <a:schemeClr val="bg1">
                  <a:lumMod val="75000"/>
                </a:schemeClr>
              </a:gs>
              <a:gs pos="37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25679-0C32-4A8E-BCE0-EC78EFD3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 online adoption</a:t>
            </a:r>
            <a:endParaRPr lang="x-none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B923BA9-C654-4C2F-8EE6-83786FA774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123438"/>
              </p:ext>
            </p:extLst>
          </p:nvPr>
        </p:nvGraphicFramePr>
        <p:xfrm>
          <a:off x="76907" y="1954023"/>
          <a:ext cx="5112195" cy="372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C9A1E-2962-4731-A2E5-628B94FC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B1B0C-06E6-46D3-B9A0-A6CCCD33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F4600C-7E86-6D46-B159-28D14E1E1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632158"/>
              </p:ext>
            </p:extLst>
          </p:nvPr>
        </p:nvGraphicFramePr>
        <p:xfrm>
          <a:off x="5319900" y="1628422"/>
          <a:ext cx="6068510" cy="462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3BF4E5D-9BF1-9540-8EDB-AB0897AEA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55" b="33855"/>
          <a:stretch/>
        </p:blipFill>
        <p:spPr>
          <a:xfrm>
            <a:off x="10929778" y="6250897"/>
            <a:ext cx="917264" cy="2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80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4063-22C4-46C5-84C5-7C4AF7AD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493133"/>
            <a:ext cx="6209507" cy="443198"/>
          </a:xfrm>
        </p:spPr>
        <p:txBody>
          <a:bodyPr/>
          <a:lstStyle/>
          <a:p>
            <a:r>
              <a:rPr lang="en-US" dirty="0"/>
              <a:t>What are the benefits to you?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C8A3A-8C7C-45E5-8FF4-0223F41C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56254-76B2-479B-A570-E7CC962F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79868C-E012-BB45-94F9-116969840709}"/>
              </a:ext>
            </a:extLst>
          </p:cNvPr>
          <p:cNvSpPr/>
          <p:nvPr/>
        </p:nvSpPr>
        <p:spPr>
          <a:xfrm>
            <a:off x="226017" y="2475303"/>
            <a:ext cx="2222340" cy="2222340"/>
          </a:xfrm>
          <a:prstGeom prst="ellipse">
            <a:avLst/>
          </a:prstGeom>
          <a:solidFill>
            <a:srgbClr val="F05A28"/>
          </a:solidFill>
          <a:ln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8CCE7E-9C56-0E4E-A1D2-D31B814E18CA}"/>
              </a:ext>
            </a:extLst>
          </p:cNvPr>
          <p:cNvSpPr/>
          <p:nvPr/>
        </p:nvSpPr>
        <p:spPr>
          <a:xfrm>
            <a:off x="2601720" y="2475303"/>
            <a:ext cx="2222340" cy="2222340"/>
          </a:xfrm>
          <a:prstGeom prst="ellipse">
            <a:avLst/>
          </a:prstGeom>
          <a:solidFill>
            <a:srgbClr val="F05A28"/>
          </a:solidFill>
          <a:ln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F90E09-BD0D-A74B-BD61-0577748AD4BD}"/>
              </a:ext>
            </a:extLst>
          </p:cNvPr>
          <p:cNvSpPr/>
          <p:nvPr/>
        </p:nvSpPr>
        <p:spPr>
          <a:xfrm>
            <a:off x="4977423" y="2475303"/>
            <a:ext cx="2222340" cy="2222340"/>
          </a:xfrm>
          <a:prstGeom prst="ellipse">
            <a:avLst/>
          </a:prstGeom>
          <a:solidFill>
            <a:srgbClr val="F05A28"/>
          </a:solidFill>
          <a:ln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5B6341-4F3B-AA44-BDE4-AB2A1B97A03F}"/>
              </a:ext>
            </a:extLst>
          </p:cNvPr>
          <p:cNvSpPr/>
          <p:nvPr/>
        </p:nvSpPr>
        <p:spPr>
          <a:xfrm>
            <a:off x="7353126" y="2475303"/>
            <a:ext cx="2222340" cy="2222340"/>
          </a:xfrm>
          <a:prstGeom prst="ellipse">
            <a:avLst/>
          </a:prstGeom>
          <a:solidFill>
            <a:srgbClr val="F05A28"/>
          </a:solidFill>
          <a:ln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956B32-FCB2-3040-93DE-60F375067D3D}"/>
              </a:ext>
            </a:extLst>
          </p:cNvPr>
          <p:cNvSpPr/>
          <p:nvPr/>
        </p:nvSpPr>
        <p:spPr>
          <a:xfrm>
            <a:off x="9728831" y="2475303"/>
            <a:ext cx="2222340" cy="2222340"/>
          </a:xfrm>
          <a:prstGeom prst="ellipse">
            <a:avLst/>
          </a:prstGeom>
          <a:solidFill>
            <a:srgbClr val="F05A28"/>
          </a:solidFill>
          <a:ln>
            <a:noFill/>
          </a:ln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1DF194-93C0-3B42-B66C-F7B3259053EC}"/>
              </a:ext>
            </a:extLst>
          </p:cNvPr>
          <p:cNvSpPr txBox="1">
            <a:spLocks/>
          </p:cNvSpPr>
          <p:nvPr/>
        </p:nvSpPr>
        <p:spPr>
          <a:xfrm>
            <a:off x="466303" y="3463363"/>
            <a:ext cx="17417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Cost optimization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365ACB-E6BB-7C46-BBCE-D43CB271B038}"/>
              </a:ext>
            </a:extLst>
          </p:cNvPr>
          <p:cNvSpPr txBox="1">
            <a:spLocks/>
          </p:cNvSpPr>
          <p:nvPr/>
        </p:nvSpPr>
        <p:spPr>
          <a:xfrm>
            <a:off x="2842006" y="3217141"/>
            <a:ext cx="174176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Enhanced business visibility &amp; control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9277D53-5EFA-534F-B84A-C2DCD1D2CD98}"/>
              </a:ext>
            </a:extLst>
          </p:cNvPr>
          <p:cNvSpPr txBox="1">
            <a:spLocks/>
          </p:cNvSpPr>
          <p:nvPr/>
        </p:nvSpPr>
        <p:spPr>
          <a:xfrm>
            <a:off x="5217709" y="3463363"/>
            <a:ext cx="17417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Connectivity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D01040-474A-F24E-8052-2389947A22B9}"/>
              </a:ext>
            </a:extLst>
          </p:cNvPr>
          <p:cNvSpPr txBox="1">
            <a:spLocks/>
          </p:cNvSpPr>
          <p:nvPr/>
        </p:nvSpPr>
        <p:spPr>
          <a:xfrm>
            <a:off x="7868510" y="3463363"/>
            <a:ext cx="119157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Sharing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E6F360-B90E-3240-B778-D3AC14DADDA5}"/>
              </a:ext>
            </a:extLst>
          </p:cNvPr>
          <p:cNvSpPr txBox="1">
            <a:spLocks/>
          </p:cNvSpPr>
          <p:nvPr/>
        </p:nvSpPr>
        <p:spPr>
          <a:xfrm>
            <a:off x="10111106" y="3340252"/>
            <a:ext cx="145779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Effective &amp; easy to use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784C25-500E-A948-8678-982345C17B59}"/>
              </a:ext>
            </a:extLst>
          </p:cNvPr>
          <p:cNvSpPr/>
          <p:nvPr/>
        </p:nvSpPr>
        <p:spPr>
          <a:xfrm>
            <a:off x="324091" y="2573377"/>
            <a:ext cx="2026192" cy="20261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7B2F9CB-BBD8-6F4E-96EE-3F92AD606B2F}"/>
              </a:ext>
            </a:extLst>
          </p:cNvPr>
          <p:cNvSpPr/>
          <p:nvPr/>
        </p:nvSpPr>
        <p:spPr>
          <a:xfrm>
            <a:off x="2699794" y="2573377"/>
            <a:ext cx="2026192" cy="20261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426FDD-537E-5943-9124-5B63C9A3B448}"/>
              </a:ext>
            </a:extLst>
          </p:cNvPr>
          <p:cNvSpPr/>
          <p:nvPr/>
        </p:nvSpPr>
        <p:spPr>
          <a:xfrm>
            <a:off x="5075497" y="2573377"/>
            <a:ext cx="2026192" cy="20261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94DB30-ED7B-B141-97F1-77A5FE6D366E}"/>
              </a:ext>
            </a:extLst>
          </p:cNvPr>
          <p:cNvSpPr/>
          <p:nvPr/>
        </p:nvSpPr>
        <p:spPr>
          <a:xfrm>
            <a:off x="7451200" y="2573377"/>
            <a:ext cx="2026192" cy="20261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AA0B3A-5331-A145-B59A-FBB0CD7C392A}"/>
              </a:ext>
            </a:extLst>
          </p:cNvPr>
          <p:cNvSpPr/>
          <p:nvPr/>
        </p:nvSpPr>
        <p:spPr>
          <a:xfrm>
            <a:off x="9826905" y="2573377"/>
            <a:ext cx="2026192" cy="20261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BD68-B2E5-7B42-BC74-27EB15E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6" y="527858"/>
            <a:ext cx="8753109" cy="443198"/>
          </a:xfrm>
        </p:spPr>
        <p:txBody>
          <a:bodyPr/>
          <a:lstStyle/>
          <a:p>
            <a:r>
              <a:rPr lang="en-US" dirty="0"/>
              <a:t>ANGIE corporate saving calculator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5CCCA-491A-6247-892F-66AD7C42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6DA6D-2811-8045-B698-E74E80C5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CE6228-4D42-4A48-A291-F6FB78497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16" r="4" b="57311"/>
          <a:stretch/>
        </p:blipFill>
        <p:spPr>
          <a:xfrm>
            <a:off x="101600" y="1277444"/>
            <a:ext cx="5962793" cy="5371758"/>
          </a:xfrm>
          <a:prstGeom prst="roundRect">
            <a:avLst>
              <a:gd name="adj" fmla="val 0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BFBE8D7-D612-EE43-B213-9D42D856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33" r="4" b="13294"/>
          <a:stretch/>
        </p:blipFill>
        <p:spPr>
          <a:xfrm>
            <a:off x="6127609" y="1277444"/>
            <a:ext cx="5962793" cy="537175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68000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0FC919-8E1C-B94D-BB5D-1571AE67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4"/>
          <a:stretch/>
        </p:blipFill>
        <p:spPr>
          <a:xfrm>
            <a:off x="10758" y="0"/>
            <a:ext cx="12192000" cy="66492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0FD81D-B6C4-DF46-BB23-FFD9E5734374}"/>
              </a:ext>
            </a:extLst>
          </p:cNvPr>
          <p:cNvSpPr/>
          <p:nvPr/>
        </p:nvSpPr>
        <p:spPr>
          <a:xfrm>
            <a:off x="0" y="193729"/>
            <a:ext cx="1805553" cy="945396"/>
          </a:xfrm>
          <a:prstGeom prst="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D6D63-5486-6E4B-88F2-CC34B38ABA9D}"/>
              </a:ext>
            </a:extLst>
          </p:cNvPr>
          <p:cNvSpPr/>
          <p:nvPr/>
        </p:nvSpPr>
        <p:spPr>
          <a:xfrm>
            <a:off x="0" y="356461"/>
            <a:ext cx="7977617" cy="697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E2DDD3-8A2D-2049-86A2-9E25950B15AF}"/>
              </a:ext>
            </a:extLst>
          </p:cNvPr>
          <p:cNvSpPr/>
          <p:nvPr/>
        </p:nvSpPr>
        <p:spPr>
          <a:xfrm>
            <a:off x="7962660" y="356461"/>
            <a:ext cx="170687" cy="697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5D3D2-E45E-F342-A934-2B45CDDA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479732"/>
            <a:ext cx="7907330" cy="443198"/>
          </a:xfrm>
        </p:spPr>
        <p:txBody>
          <a:bodyPr/>
          <a:lstStyle/>
          <a:p>
            <a:r>
              <a:rPr lang="en-US" dirty="0"/>
              <a:t>More to come soon: Angie’s roadmap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24822-44BC-CE41-94AD-D24E4B623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54B7E-8AA1-1548-BDBB-769D8693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4174D3-80F4-3B4B-B38D-7834CBBA2CF7}"/>
              </a:ext>
            </a:extLst>
          </p:cNvPr>
          <p:cNvGrpSpPr/>
          <p:nvPr/>
        </p:nvGrpSpPr>
        <p:grpSpPr>
          <a:xfrm>
            <a:off x="484621" y="2377116"/>
            <a:ext cx="2414358" cy="2496738"/>
            <a:chOff x="892288" y="2216709"/>
            <a:chExt cx="2414358" cy="249673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E09FACC-776B-134E-BE47-3218ABD7B037}"/>
                </a:ext>
              </a:extLst>
            </p:cNvPr>
            <p:cNvSpPr/>
            <p:nvPr/>
          </p:nvSpPr>
          <p:spPr>
            <a:xfrm>
              <a:off x="892288" y="4068658"/>
              <a:ext cx="2414358" cy="644695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oogle Shape;471;p70">
              <a:extLst>
                <a:ext uri="{FF2B5EF4-FFF2-40B4-BE49-F238E27FC236}">
                  <a16:creationId xmlns:a16="http://schemas.microsoft.com/office/drawing/2014/main" id="{05B9F249-54D6-B94E-A4E3-6F49D34185A0}"/>
                </a:ext>
              </a:extLst>
            </p:cNvPr>
            <p:cNvSpPr txBox="1">
              <a:spLocks/>
            </p:cNvSpPr>
            <p:nvPr/>
          </p:nvSpPr>
          <p:spPr>
            <a:xfrm>
              <a:off x="892288" y="4164281"/>
              <a:ext cx="2414358" cy="414708"/>
            </a:xfrm>
            <a:prstGeom prst="rect">
              <a:avLst/>
            </a:prstGeom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sz="1400" dirty="0">
                  <a:solidFill>
                    <a:schemeClr val="bg1"/>
                  </a:solidFill>
                </a:rPr>
                <a:t>Flight requests through an AI-based chatbot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81275FE-BCF9-F34C-9FBE-A317BE145C2D}"/>
                </a:ext>
              </a:extLst>
            </p:cNvPr>
            <p:cNvGrpSpPr/>
            <p:nvPr/>
          </p:nvGrpSpPr>
          <p:grpSpPr>
            <a:xfrm>
              <a:off x="1382787" y="2216709"/>
              <a:ext cx="1430851" cy="1430851"/>
              <a:chOff x="1259717" y="3221357"/>
              <a:chExt cx="1430851" cy="143085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E94EC2F-9937-7C45-8B29-517DA5A02129}"/>
                  </a:ext>
                </a:extLst>
              </p:cNvPr>
              <p:cNvSpPr/>
              <p:nvPr/>
            </p:nvSpPr>
            <p:spPr>
              <a:xfrm>
                <a:off x="1259717" y="3221357"/>
                <a:ext cx="1430851" cy="1430851"/>
              </a:xfrm>
              <a:prstGeom prst="ellipse">
                <a:avLst/>
              </a:prstGeom>
              <a:solidFill>
                <a:srgbClr val="F05A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F63CB63-621F-B34A-AA24-91BE3B3AF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700000">
                <a:off x="1558732" y="3441328"/>
                <a:ext cx="929072" cy="93211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F73DFF-5C09-7944-B31F-799A23E398E2}"/>
                </a:ext>
              </a:extLst>
            </p:cNvPr>
            <p:cNvSpPr/>
            <p:nvPr/>
          </p:nvSpPr>
          <p:spPr>
            <a:xfrm>
              <a:off x="892288" y="4068658"/>
              <a:ext cx="2414358" cy="64478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32EFD4F-9BE4-F84D-8830-27C61EF9B0D6}"/>
                </a:ext>
              </a:extLst>
            </p:cNvPr>
            <p:cNvCxnSpPr>
              <a:cxnSpLocks/>
            </p:cNvCxnSpPr>
            <p:nvPr/>
          </p:nvCxnSpPr>
          <p:spPr>
            <a:xfrm>
              <a:off x="2098213" y="3647560"/>
              <a:ext cx="0" cy="43279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5A281F-4EEA-D549-8E6E-F4D56C79C09F}"/>
              </a:ext>
            </a:extLst>
          </p:cNvPr>
          <p:cNvGrpSpPr/>
          <p:nvPr/>
        </p:nvGrpSpPr>
        <p:grpSpPr>
          <a:xfrm>
            <a:off x="3272538" y="2497429"/>
            <a:ext cx="2300688" cy="3038175"/>
            <a:chOff x="4364585" y="2964145"/>
            <a:chExt cx="2300688" cy="30381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37AEEF3-6CF3-894B-9761-B3FD5EF69B43}"/>
                </a:ext>
              </a:extLst>
            </p:cNvPr>
            <p:cNvSpPr/>
            <p:nvPr/>
          </p:nvSpPr>
          <p:spPr>
            <a:xfrm>
              <a:off x="4364585" y="2975836"/>
              <a:ext cx="2300688" cy="869655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Google Shape;471;p70">
              <a:extLst>
                <a:ext uri="{FF2B5EF4-FFF2-40B4-BE49-F238E27FC236}">
                  <a16:creationId xmlns:a16="http://schemas.microsoft.com/office/drawing/2014/main" id="{CE9B3DC0-109F-104D-ABAC-8076F949C03E}"/>
                </a:ext>
              </a:extLst>
            </p:cNvPr>
            <p:cNvSpPr txBox="1">
              <a:spLocks/>
            </p:cNvSpPr>
            <p:nvPr/>
          </p:nvSpPr>
          <p:spPr>
            <a:xfrm>
              <a:off x="4364585" y="3080534"/>
              <a:ext cx="2300688" cy="771488"/>
            </a:xfrm>
            <a:prstGeom prst="rect">
              <a:avLst/>
            </a:prstGeom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sz="1400" dirty="0">
                  <a:solidFill>
                    <a:schemeClr val="bg1"/>
                  </a:solidFill>
                </a:rPr>
                <a:t>Dynamic Travel policies based on machine learning capabilities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EB6662-36E8-404A-8610-8AFB692069E2}"/>
                </a:ext>
              </a:extLst>
            </p:cNvPr>
            <p:cNvGrpSpPr/>
            <p:nvPr/>
          </p:nvGrpSpPr>
          <p:grpSpPr>
            <a:xfrm>
              <a:off x="4826212" y="4571469"/>
              <a:ext cx="1430851" cy="1430851"/>
              <a:chOff x="5021851" y="1998757"/>
              <a:chExt cx="1430851" cy="143085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03A2DFB-247F-054C-B5CC-CD1894ECF685}"/>
                  </a:ext>
                </a:extLst>
              </p:cNvPr>
              <p:cNvSpPr/>
              <p:nvPr/>
            </p:nvSpPr>
            <p:spPr>
              <a:xfrm>
                <a:off x="5021851" y="1998757"/>
                <a:ext cx="1430851" cy="1430851"/>
              </a:xfrm>
              <a:prstGeom prst="ellipse">
                <a:avLst/>
              </a:prstGeom>
              <a:solidFill>
                <a:srgbClr val="F05A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DC6E013-62FC-C447-901D-E54264BD8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8621" y="2216909"/>
                <a:ext cx="840664" cy="873218"/>
              </a:xfrm>
              <a:prstGeom prst="rect">
                <a:avLst/>
              </a:prstGeom>
            </p:spPr>
          </p:pic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F203E5-A174-2645-8982-AED55CB89758}"/>
                </a:ext>
              </a:extLst>
            </p:cNvPr>
            <p:cNvSpPr/>
            <p:nvPr/>
          </p:nvSpPr>
          <p:spPr>
            <a:xfrm>
              <a:off x="4364585" y="2964145"/>
              <a:ext cx="2300688" cy="8869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CFC37EE-EF2F-6F4D-A2BC-73B0C2AFC2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1637" y="3863957"/>
              <a:ext cx="0" cy="71601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D012D51-1C83-1C4D-89EF-FF55432473D1}"/>
              </a:ext>
            </a:extLst>
          </p:cNvPr>
          <p:cNvGrpSpPr/>
          <p:nvPr/>
        </p:nvGrpSpPr>
        <p:grpSpPr>
          <a:xfrm>
            <a:off x="9213346" y="909815"/>
            <a:ext cx="2188028" cy="2613787"/>
            <a:chOff x="9561799" y="2018828"/>
            <a:chExt cx="2188028" cy="261378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D5DCDC8-2A3A-6845-A790-FF94E9308A10}"/>
                </a:ext>
              </a:extLst>
            </p:cNvPr>
            <p:cNvSpPr/>
            <p:nvPr/>
          </p:nvSpPr>
          <p:spPr>
            <a:xfrm>
              <a:off x="9561799" y="2018828"/>
              <a:ext cx="2188028" cy="616907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9" name="Google Shape;471;p70">
              <a:extLst>
                <a:ext uri="{FF2B5EF4-FFF2-40B4-BE49-F238E27FC236}">
                  <a16:creationId xmlns:a16="http://schemas.microsoft.com/office/drawing/2014/main" id="{E0D30304-3915-7548-868B-7167BE0028CC}"/>
                </a:ext>
              </a:extLst>
            </p:cNvPr>
            <p:cNvSpPr txBox="1">
              <a:spLocks/>
            </p:cNvSpPr>
            <p:nvPr/>
          </p:nvSpPr>
          <p:spPr>
            <a:xfrm>
              <a:off x="9655540" y="2097092"/>
              <a:ext cx="2002844" cy="480389"/>
            </a:xfrm>
            <a:prstGeom prst="rect">
              <a:avLst/>
            </a:prstGeom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sz="1400" dirty="0">
                  <a:solidFill>
                    <a:schemeClr val="bg1"/>
                  </a:solidFill>
                </a:rPr>
                <a:t>Real-time, automated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sz="1400" dirty="0">
                  <a:solidFill>
                    <a:schemeClr val="bg1"/>
                  </a:solidFill>
                </a:rPr>
                <a:t>trip disruption solutions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80E2B0B-6056-FF42-85EF-89FA2932D866}"/>
                </a:ext>
              </a:extLst>
            </p:cNvPr>
            <p:cNvSpPr/>
            <p:nvPr/>
          </p:nvSpPr>
          <p:spPr>
            <a:xfrm>
              <a:off x="9561799" y="2018828"/>
              <a:ext cx="2188028" cy="6082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0804325-C1C6-304E-9AF4-3AEC6BD18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3717" y="2625809"/>
              <a:ext cx="0" cy="59554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8FBA2A-6969-C442-9405-6E42E9005C7E}"/>
                </a:ext>
              </a:extLst>
            </p:cNvPr>
            <p:cNvSpPr/>
            <p:nvPr/>
          </p:nvSpPr>
          <p:spPr>
            <a:xfrm>
              <a:off x="9938292" y="3201764"/>
              <a:ext cx="1430851" cy="1430851"/>
            </a:xfrm>
            <a:prstGeom prst="ellipse">
              <a:avLst/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3ED4E98-FEC2-2C42-B8FD-6CD381015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90271" y="3423432"/>
              <a:ext cx="955469" cy="97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1169AC-28B0-0B41-B90F-8AC7E72F553A}"/>
              </a:ext>
            </a:extLst>
          </p:cNvPr>
          <p:cNvGrpSpPr/>
          <p:nvPr/>
        </p:nvGrpSpPr>
        <p:grpSpPr>
          <a:xfrm>
            <a:off x="6352456" y="3199470"/>
            <a:ext cx="2188028" cy="2703884"/>
            <a:chOff x="7113349" y="1327714"/>
            <a:chExt cx="2188028" cy="270388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389F5A6-98C8-5842-AB70-942900F0B27B}"/>
                </a:ext>
              </a:extLst>
            </p:cNvPr>
            <p:cNvSpPr/>
            <p:nvPr/>
          </p:nvSpPr>
          <p:spPr>
            <a:xfrm>
              <a:off x="7113349" y="3423416"/>
              <a:ext cx="2188028" cy="608182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40" name="Google Shape;471;p70">
              <a:extLst>
                <a:ext uri="{FF2B5EF4-FFF2-40B4-BE49-F238E27FC236}">
                  <a16:creationId xmlns:a16="http://schemas.microsoft.com/office/drawing/2014/main" id="{28E6EE90-B08C-A24B-9E2E-D2615BA7D59E}"/>
                </a:ext>
              </a:extLst>
            </p:cNvPr>
            <p:cNvSpPr txBox="1">
              <a:spLocks/>
            </p:cNvSpPr>
            <p:nvPr/>
          </p:nvSpPr>
          <p:spPr>
            <a:xfrm>
              <a:off x="7207090" y="3497414"/>
              <a:ext cx="2002844" cy="480389"/>
            </a:xfrm>
            <a:prstGeom prst="rect">
              <a:avLst/>
            </a:prstGeom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5859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sz="1400" dirty="0">
                  <a:solidFill>
                    <a:schemeClr val="bg1"/>
                  </a:solidFill>
                </a:rPr>
                <a:t>New UI for even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SzPts val="2800"/>
                <a:buNone/>
              </a:pPr>
              <a:r>
                <a:rPr lang="en-US" sz="1400" dirty="0">
                  <a:solidFill>
                    <a:schemeClr val="bg1"/>
                  </a:solidFill>
                </a:rPr>
                <a:t>better experience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D26FD67-3817-E74C-BD12-ECAA268C2A2B}"/>
                </a:ext>
              </a:extLst>
            </p:cNvPr>
            <p:cNvSpPr/>
            <p:nvPr/>
          </p:nvSpPr>
          <p:spPr>
            <a:xfrm>
              <a:off x="7113349" y="3419150"/>
              <a:ext cx="2188028" cy="6082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4629C9C-8855-BE41-8C04-3693EAD4B1FA}"/>
                </a:ext>
              </a:extLst>
            </p:cNvPr>
            <p:cNvCxnSpPr>
              <a:cxnSpLocks/>
            </p:cNvCxnSpPr>
            <p:nvPr/>
          </p:nvCxnSpPr>
          <p:spPr>
            <a:xfrm>
              <a:off x="8205267" y="2602385"/>
              <a:ext cx="0" cy="81676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FBE5ACB-AFD3-2D47-BB5F-47EEC375134D}"/>
                </a:ext>
              </a:extLst>
            </p:cNvPr>
            <p:cNvSpPr/>
            <p:nvPr/>
          </p:nvSpPr>
          <p:spPr>
            <a:xfrm>
              <a:off x="7489842" y="1327714"/>
              <a:ext cx="1430851" cy="1430851"/>
            </a:xfrm>
            <a:prstGeom prst="ellipse">
              <a:avLst/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11BB607-7DC2-0241-A131-4CE5B6296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100000" contrast="100000"/>
            </a:blip>
            <a:stretch>
              <a:fillRect/>
            </a:stretch>
          </p:blipFill>
          <p:spPr>
            <a:xfrm>
              <a:off x="7968880" y="1638588"/>
              <a:ext cx="472774" cy="809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7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979E8089-0F31-0E47-A6DA-E4FE6230455F}"/>
              </a:ext>
            </a:extLst>
          </p:cNvPr>
          <p:cNvSpPr/>
          <p:nvPr/>
        </p:nvSpPr>
        <p:spPr>
          <a:xfrm>
            <a:off x="402323" y="2117861"/>
            <a:ext cx="765663" cy="765663"/>
          </a:xfrm>
          <a:prstGeom prst="ellipse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B86E3-EB9A-2647-B1B3-A437CD91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10515600" cy="443198"/>
          </a:xfrm>
        </p:spPr>
        <p:txBody>
          <a:bodyPr/>
          <a:lstStyle/>
          <a:p>
            <a:r>
              <a:rPr lang="en-US" dirty="0">
                <a:sym typeface="Calibri"/>
              </a:rPr>
              <a:t>What our customers are saying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5E649-AD70-C74F-988D-E335B8AE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51C26-6121-2040-B081-5321347D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Google Shape;477;p71">
            <a:extLst>
              <a:ext uri="{FF2B5EF4-FFF2-40B4-BE49-F238E27FC236}">
                <a16:creationId xmlns:a16="http://schemas.microsoft.com/office/drawing/2014/main" id="{03099AE1-6D1A-2946-9267-9401E5540F69}"/>
              </a:ext>
            </a:extLst>
          </p:cNvPr>
          <p:cNvSpPr txBox="1">
            <a:spLocks/>
          </p:cNvSpPr>
          <p:nvPr/>
        </p:nvSpPr>
        <p:spPr>
          <a:xfrm>
            <a:off x="1341267" y="2193964"/>
            <a:ext cx="7545558" cy="9079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000" i="1" dirty="0">
                <a:sym typeface="Calibri"/>
              </a:rPr>
              <a:t>“…highly innovative and intuitive …best in class travel policy management and outstanding trip management”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2800"/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Calibri"/>
              </a:rPr>
              <a:t>Simon Ferguson, Managing Director, UK Ireland &amp; Nordics, Travelport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1EB8B4-B494-8647-BD07-06FFD617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 contrast="-70000"/>
          </a:blip>
          <a:stretch>
            <a:fillRect/>
          </a:stretch>
        </p:blipFill>
        <p:spPr>
          <a:xfrm>
            <a:off x="575604" y="2317735"/>
            <a:ext cx="419100" cy="330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6FB79BE-803F-6F43-9B3F-AADA53D0B87C}"/>
              </a:ext>
            </a:extLst>
          </p:cNvPr>
          <p:cNvSpPr/>
          <p:nvPr/>
        </p:nvSpPr>
        <p:spPr>
          <a:xfrm>
            <a:off x="402323" y="3453921"/>
            <a:ext cx="765663" cy="765663"/>
          </a:xfrm>
          <a:prstGeom prst="ellipse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477;p71">
            <a:extLst>
              <a:ext uri="{FF2B5EF4-FFF2-40B4-BE49-F238E27FC236}">
                <a16:creationId xmlns:a16="http://schemas.microsoft.com/office/drawing/2014/main" id="{26324781-F8D3-A042-A6DE-F2830D45E927}"/>
              </a:ext>
            </a:extLst>
          </p:cNvPr>
          <p:cNvSpPr txBox="1">
            <a:spLocks/>
          </p:cNvSpPr>
          <p:nvPr/>
        </p:nvSpPr>
        <p:spPr>
          <a:xfrm>
            <a:off x="1341267" y="3530024"/>
            <a:ext cx="3987970" cy="5693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000" i="1" dirty="0">
                <a:sym typeface="Calibri"/>
              </a:rPr>
              <a:t>“A genuine game changer”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2800"/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Calibri"/>
              </a:rPr>
              <a:t>Business Travel Award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A40DB-CB0A-8D46-BB5E-9931E0D996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 contrast="-70000"/>
          </a:blip>
          <a:stretch>
            <a:fillRect/>
          </a:stretch>
        </p:blipFill>
        <p:spPr>
          <a:xfrm>
            <a:off x="575604" y="3653795"/>
            <a:ext cx="419100" cy="3302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0104B50-8D0E-C14D-8283-94DD14BD8314}"/>
              </a:ext>
            </a:extLst>
          </p:cNvPr>
          <p:cNvSpPr/>
          <p:nvPr/>
        </p:nvSpPr>
        <p:spPr>
          <a:xfrm>
            <a:off x="402323" y="4754090"/>
            <a:ext cx="765663" cy="765663"/>
          </a:xfrm>
          <a:prstGeom prst="ellipse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477;p71">
            <a:extLst>
              <a:ext uri="{FF2B5EF4-FFF2-40B4-BE49-F238E27FC236}">
                <a16:creationId xmlns:a16="http://schemas.microsoft.com/office/drawing/2014/main" id="{D7A9B005-6BCD-7F4E-A17D-09A15E48B21F}"/>
              </a:ext>
            </a:extLst>
          </p:cNvPr>
          <p:cNvSpPr txBox="1">
            <a:spLocks/>
          </p:cNvSpPr>
          <p:nvPr/>
        </p:nvSpPr>
        <p:spPr>
          <a:xfrm>
            <a:off x="1341267" y="4830193"/>
            <a:ext cx="6888333" cy="5693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000" i="1" dirty="0">
                <a:sym typeface="Calibri"/>
              </a:rPr>
              <a:t>“I saw the future yesterday and it’s happening now!”</a:t>
            </a:r>
            <a:endParaRPr lang="en-US" sz="2000" dirty="0">
              <a:solidFill>
                <a:schemeClr val="dk1"/>
              </a:solidFill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2800"/>
              <a:buNone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sym typeface="Calibri"/>
              </a:rPr>
              <a:t>Herve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sym typeface="Calibri"/>
              </a:rPr>
              <a:t>Puault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Calibri"/>
              </a:rPr>
              <a:t>, Director Account Management, Travel Leaders Group, USA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9D47F4-7195-B348-AC7E-C411EA61466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 contrast="-70000"/>
          </a:blip>
          <a:stretch>
            <a:fillRect/>
          </a:stretch>
        </p:blipFill>
        <p:spPr>
          <a:xfrm>
            <a:off x="575604" y="4953964"/>
            <a:ext cx="419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02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E472F9-B08E-E94F-ADF4-286A0F38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7" y="2163377"/>
            <a:ext cx="5036283" cy="830997"/>
          </a:xfrm>
        </p:spPr>
        <p:txBody>
          <a:bodyPr/>
          <a:lstStyle/>
          <a:p>
            <a:r>
              <a:rPr lang="en-US" sz="6000" dirty="0"/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C4B50-B0B9-3140-A919-220B7C62077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65913"/>
            <a:ext cx="4114800" cy="207962"/>
          </a:xfrm>
        </p:spPr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7085E-BE7F-BC4A-8C11-735159F8A0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77688" y="6648450"/>
            <a:ext cx="214312" cy="207963"/>
          </a:xfrm>
        </p:spPr>
        <p:txBody>
          <a:bodyPr/>
          <a:lstStyle/>
          <a:p>
            <a:fld id="{427DDD72-1C97-634D-9F50-851E57D768F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2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E472F9-B08E-E94F-ADF4-286A0F38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7" y="2301876"/>
            <a:ext cx="5385453" cy="553998"/>
          </a:xfrm>
        </p:spPr>
        <p:txBody>
          <a:bodyPr/>
          <a:lstStyle/>
          <a:p>
            <a:r>
              <a:rPr lang="en-US" sz="4000" dirty="0"/>
              <a:t>Our next workshop…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C4B50-B0B9-3140-A919-220B7C62077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65913"/>
            <a:ext cx="4114800" cy="207962"/>
          </a:xfrm>
        </p:spPr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7085E-BE7F-BC4A-8C11-735159F8A0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77688" y="6648450"/>
            <a:ext cx="214312" cy="207963"/>
          </a:xfrm>
        </p:spPr>
        <p:txBody>
          <a:bodyPr/>
          <a:lstStyle/>
          <a:p>
            <a:fld id="{427DDD72-1C97-634D-9F50-851E57D768F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8E472F9-B08E-E94F-ADF4-286A0F380E71}"/>
              </a:ext>
            </a:extLst>
          </p:cNvPr>
          <p:cNvSpPr txBox="1">
            <a:spLocks/>
          </p:cNvSpPr>
          <p:nvPr/>
        </p:nvSpPr>
        <p:spPr>
          <a:xfrm>
            <a:off x="297717" y="5360527"/>
            <a:ext cx="1658405" cy="2215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Register now: 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C8E472F9-B08E-E94F-ADF4-286A0F380E71}"/>
              </a:ext>
            </a:extLst>
          </p:cNvPr>
          <p:cNvSpPr txBox="1">
            <a:spLocks/>
          </p:cNvSpPr>
          <p:nvPr/>
        </p:nvSpPr>
        <p:spPr>
          <a:xfrm>
            <a:off x="297717" y="5551625"/>
            <a:ext cx="746110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www.amsalem.com/ndc</a:t>
            </a:r>
          </a:p>
        </p:txBody>
      </p:sp>
    </p:spTree>
    <p:extLst>
      <p:ext uri="{BB962C8B-B14F-4D97-AF65-F5344CB8AC3E}">
        <p14:creationId xmlns:p14="http://schemas.microsoft.com/office/powerpoint/2010/main" val="288392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7F472-0D65-284D-B31F-A1B8FDE7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4991442" cy="443198"/>
          </a:xfrm>
        </p:spPr>
        <p:txBody>
          <a:bodyPr/>
          <a:lstStyle/>
          <a:p>
            <a:r>
              <a:rPr lang="en-US" dirty="0">
                <a:ea typeface="Calibri"/>
                <a:sym typeface="Calibri"/>
              </a:rPr>
              <a:t>Angie, in short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CAD05-C26C-7E42-8CBD-EE1DD7F20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1" y="1530485"/>
            <a:ext cx="9541884" cy="827021"/>
          </a:xfrm>
        </p:spPr>
        <p:txBody>
          <a:bodyPr/>
          <a:lstStyle/>
          <a:p>
            <a:pPr marL="0" lvl="0" indent="0" algn="ctr">
              <a:lnSpc>
                <a:spcPts val="2200"/>
              </a:lnSpc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1800" b="1" dirty="0">
                <a:ea typeface="Calibri"/>
                <a:sym typeface="Calibri"/>
              </a:rPr>
              <a:t>Angie, </a:t>
            </a:r>
            <a:r>
              <a:rPr lang="en-US" sz="1800" b="1" dirty="0"/>
              <a:t>powered by Atriis Technologies Ltd.,</a:t>
            </a:r>
            <a:r>
              <a:rPr lang="en-US" sz="1800" b="1" dirty="0">
                <a:ea typeface="Calibri"/>
                <a:sym typeface="Calibri"/>
              </a:rPr>
              <a:t> </a:t>
            </a:r>
            <a:r>
              <a:rPr lang="en-US" sz="1800" dirty="0">
                <a:ea typeface="Calibri"/>
                <a:sym typeface="Calibri"/>
              </a:rPr>
              <a:t>is a next-generation Software as a</a:t>
            </a:r>
          </a:p>
          <a:p>
            <a:pPr marL="0" lvl="0" indent="0" algn="ctr">
              <a:lnSpc>
                <a:spcPts val="2200"/>
              </a:lnSpc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-US" sz="1800" dirty="0">
                <a:ea typeface="Calibri"/>
                <a:sym typeface="Calibri"/>
              </a:rPr>
              <a:t>Service (SAAS) travel management platform that combines </a:t>
            </a:r>
            <a:r>
              <a:rPr lang="en-US" sz="1800" dirty="0"/>
              <a:t>multi </a:t>
            </a:r>
            <a:r>
              <a:rPr lang="en-US" sz="1800" dirty="0">
                <a:ea typeface="Calibri"/>
                <a:sym typeface="Calibri"/>
              </a:rPr>
              <a:t>GDS’s, NDC and essentially most available travel content into one screen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E9556-B1DD-5640-B369-39B23BF3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485" y="6666558"/>
            <a:ext cx="4114800" cy="207611"/>
          </a:xfrm>
        </p:spPr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547B6-2329-B347-8B47-C670A2F7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A95E6D-2611-C24D-BE56-898CD9035196}"/>
              </a:ext>
            </a:extLst>
          </p:cNvPr>
          <p:cNvGrpSpPr/>
          <p:nvPr/>
        </p:nvGrpSpPr>
        <p:grpSpPr>
          <a:xfrm>
            <a:off x="4100607" y="3017727"/>
            <a:ext cx="3667339" cy="1795127"/>
            <a:chOff x="3568745" y="2855742"/>
            <a:chExt cx="4720210" cy="23104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5A975E0-0A8B-E644-9659-4E4B561AD97D}"/>
                </a:ext>
              </a:extLst>
            </p:cNvPr>
            <p:cNvSpPr/>
            <p:nvPr/>
          </p:nvSpPr>
          <p:spPr>
            <a:xfrm>
              <a:off x="6965727" y="5128219"/>
              <a:ext cx="1323228" cy="380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2979F07-A358-EC43-B8D9-38C6F4D70E4B}"/>
                </a:ext>
              </a:extLst>
            </p:cNvPr>
            <p:cNvSpPr/>
            <p:nvPr/>
          </p:nvSpPr>
          <p:spPr>
            <a:xfrm>
              <a:off x="4527191" y="5128219"/>
              <a:ext cx="2294443" cy="380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9A144CF-8728-8746-8E4A-DB20539721F9}"/>
                </a:ext>
              </a:extLst>
            </p:cNvPr>
            <p:cNvSpPr/>
            <p:nvPr/>
          </p:nvSpPr>
          <p:spPr>
            <a:xfrm>
              <a:off x="3568745" y="5128219"/>
              <a:ext cx="815789" cy="380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DA7CF4-E7F7-E442-8F5F-BA5145F2C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8608" y="2855742"/>
              <a:ext cx="4620483" cy="2303640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14020163-D003-EA43-BA18-CF25F18E42C4}"/>
              </a:ext>
            </a:extLst>
          </p:cNvPr>
          <p:cNvSpPr/>
          <p:nvPr/>
        </p:nvSpPr>
        <p:spPr>
          <a:xfrm>
            <a:off x="1944098" y="2938262"/>
            <a:ext cx="816473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en-US" sz="2600" b="1" dirty="0">
                <a:solidFill>
                  <a:srgbClr val="58595B"/>
                </a:solidFill>
                <a:latin typeface="Century Gothic" panose="020B0502020202020204" pitchFamily="34" charset="0"/>
              </a:rPr>
              <a:t>NDC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4EF855-8067-D74B-BD88-B2108E7D125F}"/>
              </a:ext>
            </a:extLst>
          </p:cNvPr>
          <p:cNvSpPr/>
          <p:nvPr/>
        </p:nvSpPr>
        <p:spPr>
          <a:xfrm>
            <a:off x="2003897" y="3682052"/>
            <a:ext cx="75667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en-US" sz="2600" b="1" dirty="0">
                <a:solidFill>
                  <a:srgbClr val="58595B"/>
                </a:solidFill>
                <a:latin typeface="Century Gothic" panose="020B0502020202020204" pitchFamily="34" charset="0"/>
              </a:rPr>
              <a:t>GDS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D079FB-B6BF-9A4A-A3D0-271D63ECB5B2}"/>
              </a:ext>
            </a:extLst>
          </p:cNvPr>
          <p:cNvSpPr/>
          <p:nvPr/>
        </p:nvSpPr>
        <p:spPr>
          <a:xfrm>
            <a:off x="643221" y="4425841"/>
            <a:ext cx="211735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en-US" sz="2600" b="1" dirty="0">
                <a:solidFill>
                  <a:srgbClr val="58595B"/>
                </a:solidFill>
                <a:latin typeface="Century Gothic" panose="020B0502020202020204" pitchFamily="34" charset="0"/>
              </a:rPr>
              <a:t>Marketplace</a:t>
            </a: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DFD01538-BE73-4A42-999E-11765525334A}"/>
              </a:ext>
            </a:extLst>
          </p:cNvPr>
          <p:cNvSpPr/>
          <p:nvPr/>
        </p:nvSpPr>
        <p:spPr>
          <a:xfrm rot="5400000" flipH="1">
            <a:off x="3654164" y="3088512"/>
            <a:ext cx="102791" cy="127536"/>
          </a:xfrm>
          <a:prstGeom prst="triangle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9245262A-2501-4B4C-8D64-7853D0ABCAEB}"/>
              </a:ext>
            </a:extLst>
          </p:cNvPr>
          <p:cNvSpPr/>
          <p:nvPr/>
        </p:nvSpPr>
        <p:spPr>
          <a:xfrm rot="5400000" flipH="1">
            <a:off x="3654164" y="3806326"/>
            <a:ext cx="102791" cy="127536"/>
          </a:xfrm>
          <a:prstGeom prst="triangle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551E50CB-8BB8-9940-A6B4-FB6A3BB668B6}"/>
              </a:ext>
            </a:extLst>
          </p:cNvPr>
          <p:cNvSpPr/>
          <p:nvPr/>
        </p:nvSpPr>
        <p:spPr>
          <a:xfrm rot="5400000" flipH="1">
            <a:off x="3654164" y="4548784"/>
            <a:ext cx="102791" cy="127536"/>
          </a:xfrm>
          <a:prstGeom prst="triangle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D871AE-9C74-A847-8170-74B7FB69E6C6}"/>
              </a:ext>
            </a:extLst>
          </p:cNvPr>
          <p:cNvSpPr/>
          <p:nvPr/>
        </p:nvSpPr>
        <p:spPr>
          <a:xfrm>
            <a:off x="9093002" y="4425841"/>
            <a:ext cx="1739778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2600" b="1" dirty="0">
                <a:solidFill>
                  <a:srgbClr val="F05A28"/>
                </a:solidFill>
                <a:latin typeface="Century Gothic" panose="020B0502020202020204" pitchFamily="34" charset="0"/>
              </a:rPr>
              <a:t>Travelers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CB61AA-D5B5-2345-B9A5-1B60EC99920F}"/>
              </a:ext>
            </a:extLst>
          </p:cNvPr>
          <p:cNvSpPr/>
          <p:nvPr/>
        </p:nvSpPr>
        <p:spPr>
          <a:xfrm>
            <a:off x="9093001" y="3682052"/>
            <a:ext cx="2678417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2600" b="1" dirty="0">
                <a:solidFill>
                  <a:srgbClr val="F05A28"/>
                </a:solidFill>
                <a:latin typeface="Century Gothic" panose="020B0502020202020204" pitchFamily="34" charset="0"/>
              </a:rPr>
              <a:t>Travel Manager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A203389-DA21-6145-A306-04992D1E652A}"/>
              </a:ext>
            </a:extLst>
          </p:cNvPr>
          <p:cNvSpPr/>
          <p:nvPr/>
        </p:nvSpPr>
        <p:spPr>
          <a:xfrm>
            <a:off x="9093001" y="2938262"/>
            <a:ext cx="2116355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2600" b="1" dirty="0">
                <a:solidFill>
                  <a:srgbClr val="F05A28"/>
                </a:solidFill>
                <a:latin typeface="Century Gothic" panose="020B0502020202020204" pitchFamily="34" charset="0"/>
              </a:rPr>
              <a:t>TMC/Agents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40B3D3C-4E13-8844-8EA1-1939953A2A7E}"/>
              </a:ext>
            </a:extLst>
          </p:cNvPr>
          <p:cNvSpPr/>
          <p:nvPr/>
        </p:nvSpPr>
        <p:spPr>
          <a:xfrm>
            <a:off x="3786729" y="5589929"/>
            <a:ext cx="388277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Global Shared Services</a:t>
            </a:r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id="{2ACADE9C-3450-F84D-AAD0-4CD6BA96D14C}"/>
              </a:ext>
            </a:extLst>
          </p:cNvPr>
          <p:cNvSpPr/>
          <p:nvPr/>
        </p:nvSpPr>
        <p:spPr>
          <a:xfrm rot="10800000">
            <a:off x="5676721" y="4986182"/>
            <a:ext cx="102791" cy="127536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92" name="Triangle 91">
            <a:extLst>
              <a:ext uri="{FF2B5EF4-FFF2-40B4-BE49-F238E27FC236}">
                <a16:creationId xmlns:a16="http://schemas.microsoft.com/office/drawing/2014/main" id="{75821922-90BD-8143-8FFF-2A14D2922AE3}"/>
              </a:ext>
            </a:extLst>
          </p:cNvPr>
          <p:cNvSpPr/>
          <p:nvPr/>
        </p:nvSpPr>
        <p:spPr>
          <a:xfrm rot="5400000" flipH="1">
            <a:off x="8079911" y="3088512"/>
            <a:ext cx="102791" cy="127536"/>
          </a:xfrm>
          <a:prstGeom prst="triangle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riangle 92">
            <a:extLst>
              <a:ext uri="{FF2B5EF4-FFF2-40B4-BE49-F238E27FC236}">
                <a16:creationId xmlns:a16="http://schemas.microsoft.com/office/drawing/2014/main" id="{49A480DB-758C-6B46-9A34-3B58EFE3DE74}"/>
              </a:ext>
            </a:extLst>
          </p:cNvPr>
          <p:cNvSpPr/>
          <p:nvPr/>
        </p:nvSpPr>
        <p:spPr>
          <a:xfrm rot="5400000" flipH="1">
            <a:off x="8079911" y="3806326"/>
            <a:ext cx="102791" cy="127536"/>
          </a:xfrm>
          <a:prstGeom prst="triangle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riangle 93">
            <a:extLst>
              <a:ext uri="{FF2B5EF4-FFF2-40B4-BE49-F238E27FC236}">
                <a16:creationId xmlns:a16="http://schemas.microsoft.com/office/drawing/2014/main" id="{2E44CDAC-F903-6A40-B7B9-E4BC8CFCAE17}"/>
              </a:ext>
            </a:extLst>
          </p:cNvPr>
          <p:cNvSpPr/>
          <p:nvPr/>
        </p:nvSpPr>
        <p:spPr>
          <a:xfrm rot="5400000" flipH="1">
            <a:off x="8079911" y="4548784"/>
            <a:ext cx="102791" cy="127536"/>
          </a:xfrm>
          <a:prstGeom prst="triangle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riangle 94">
            <a:extLst>
              <a:ext uri="{FF2B5EF4-FFF2-40B4-BE49-F238E27FC236}">
                <a16:creationId xmlns:a16="http://schemas.microsoft.com/office/drawing/2014/main" id="{0F7C0112-8EE6-DF46-921B-13C4102C8A9A}"/>
              </a:ext>
            </a:extLst>
          </p:cNvPr>
          <p:cNvSpPr/>
          <p:nvPr/>
        </p:nvSpPr>
        <p:spPr>
          <a:xfrm rot="10800000" flipV="1">
            <a:off x="5676721" y="4833490"/>
            <a:ext cx="102791" cy="127536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5FC10DA1-850F-324E-BA4C-BDE90678B3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45039" y="3580918"/>
            <a:ext cx="576737" cy="599069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F1676294-380C-A740-AB43-37BE58EBFD53}"/>
              </a:ext>
            </a:extLst>
          </p:cNvPr>
          <p:cNvSpPr/>
          <p:nvPr/>
        </p:nvSpPr>
        <p:spPr>
          <a:xfrm rot="16200000">
            <a:off x="2997013" y="2892216"/>
            <a:ext cx="464877" cy="4139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914400" rtl="0" eaLnBrk="1" latinLnBrk="0" hangingPunct="1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A605BF-2EB7-F947-83AA-BA0A7F74CA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2940865" y="4388386"/>
            <a:ext cx="511422" cy="51142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EBEECFC-3743-6B40-95DA-2DE5288116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20724" y="4342372"/>
            <a:ext cx="382411" cy="59907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070DDBA-A0F9-C642-B34F-D5647DA848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20321" y="2901241"/>
            <a:ext cx="440367" cy="47706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4B8B301-2FB1-AF46-A570-21653FC23B0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6000"/>
          </a:blip>
          <a:stretch>
            <a:fillRect/>
          </a:stretch>
        </p:blipFill>
        <p:spPr>
          <a:xfrm>
            <a:off x="5258216" y="5128852"/>
            <a:ext cx="939801" cy="5458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3122075-4326-8E4A-8036-64DCBD67BD5C}"/>
              </a:ext>
            </a:extLst>
          </p:cNvPr>
          <p:cNvGrpSpPr/>
          <p:nvPr/>
        </p:nvGrpSpPr>
        <p:grpSpPr>
          <a:xfrm rot="16200000">
            <a:off x="2878577" y="3620678"/>
            <a:ext cx="645403" cy="428620"/>
            <a:chOff x="4733942" y="2909642"/>
            <a:chExt cx="286045" cy="189966"/>
          </a:xfrm>
        </p:grpSpPr>
        <p:sp>
          <p:nvSpPr>
            <p:cNvPr id="103" name="Right Arrow 102">
              <a:extLst>
                <a:ext uri="{FF2B5EF4-FFF2-40B4-BE49-F238E27FC236}">
                  <a16:creationId xmlns:a16="http://schemas.microsoft.com/office/drawing/2014/main" id="{C5BA6997-DD0E-BA46-986D-95CB795C3F88}"/>
                </a:ext>
              </a:extLst>
            </p:cNvPr>
            <p:cNvSpPr/>
            <p:nvPr/>
          </p:nvSpPr>
          <p:spPr>
            <a:xfrm>
              <a:off x="4892007" y="2916160"/>
              <a:ext cx="127980" cy="183448"/>
            </a:xfrm>
            <a:prstGeom prst="rightArrow">
              <a:avLst>
                <a:gd name="adj1" fmla="val 50000"/>
                <a:gd name="adj2" fmla="val 77289"/>
              </a:avLst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l" defTabSz="914400" rtl="0" eaLnBrk="1" latinLnBrk="0" hangingPunct="1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464C6F-20DF-5044-AA47-C038EF678F94}"/>
                </a:ext>
              </a:extLst>
            </p:cNvPr>
            <p:cNvSpPr/>
            <p:nvPr/>
          </p:nvSpPr>
          <p:spPr>
            <a:xfrm>
              <a:off x="4825722" y="2909642"/>
              <a:ext cx="45719" cy="1847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58CC5876-8895-8145-A959-C092DA149DAF}"/>
                </a:ext>
              </a:extLst>
            </p:cNvPr>
            <p:cNvSpPr/>
            <p:nvPr/>
          </p:nvSpPr>
          <p:spPr>
            <a:xfrm>
              <a:off x="4733942" y="2916161"/>
              <a:ext cx="86019" cy="45719"/>
            </a:xfrm>
            <a:prstGeom prst="rightArrow">
              <a:avLst>
                <a:gd name="adj1" fmla="val 50000"/>
                <a:gd name="adj2" fmla="val 77289"/>
              </a:avLst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l" defTabSz="914400" rtl="0" eaLnBrk="1" latinLnBrk="0" hangingPunct="1"/>
              <a:endParaRPr lang="en-US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C09EDE1C-9CCC-3246-91F8-B2E2F83C9E02}"/>
                </a:ext>
              </a:extLst>
            </p:cNvPr>
            <p:cNvSpPr/>
            <p:nvPr/>
          </p:nvSpPr>
          <p:spPr>
            <a:xfrm>
              <a:off x="4733942" y="2982836"/>
              <a:ext cx="86019" cy="45719"/>
            </a:xfrm>
            <a:prstGeom prst="rightArrow">
              <a:avLst>
                <a:gd name="adj1" fmla="val 50000"/>
                <a:gd name="adj2" fmla="val 77289"/>
              </a:avLst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l" defTabSz="914400" rtl="0" eaLnBrk="1" latinLnBrk="0" hangingPunct="1"/>
              <a:endParaRPr lang="en-US"/>
            </a:p>
          </p:txBody>
        </p:sp>
        <p:sp>
          <p:nvSpPr>
            <p:cNvPr id="106" name="Right Arrow 105">
              <a:extLst>
                <a:ext uri="{FF2B5EF4-FFF2-40B4-BE49-F238E27FC236}">
                  <a16:creationId xmlns:a16="http://schemas.microsoft.com/office/drawing/2014/main" id="{38BEC9F6-4D00-7241-AA34-49890A9AD1EF}"/>
                </a:ext>
              </a:extLst>
            </p:cNvPr>
            <p:cNvSpPr/>
            <p:nvPr/>
          </p:nvSpPr>
          <p:spPr>
            <a:xfrm>
              <a:off x="4733942" y="3049511"/>
              <a:ext cx="86019" cy="45719"/>
            </a:xfrm>
            <a:prstGeom prst="rightArrow">
              <a:avLst>
                <a:gd name="adj1" fmla="val 50000"/>
                <a:gd name="adj2" fmla="val 77289"/>
              </a:avLst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l" defTabSz="914400" rtl="0" eaLnBrk="1" latinLnBrk="0" hangingPunct="1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419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DA7966-800D-E543-9FCA-331B4E1E253F}"/>
              </a:ext>
            </a:extLst>
          </p:cNvPr>
          <p:cNvSpPr/>
          <p:nvPr/>
        </p:nvSpPr>
        <p:spPr>
          <a:xfrm>
            <a:off x="0" y="1644143"/>
            <a:ext cx="12193127" cy="4129143"/>
          </a:xfrm>
          <a:prstGeom prst="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BD1CE-03A7-684D-95AD-98DF66AE8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3350" t="24653" r="1" b="26425"/>
          <a:stretch/>
        </p:blipFill>
        <p:spPr>
          <a:xfrm>
            <a:off x="4015409" y="1644143"/>
            <a:ext cx="8177718" cy="4129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8308DE-6608-1C47-9C25-2BED68CAC877}"/>
              </a:ext>
            </a:extLst>
          </p:cNvPr>
          <p:cNvSpPr/>
          <p:nvPr/>
        </p:nvSpPr>
        <p:spPr>
          <a:xfrm>
            <a:off x="4214191" y="1644142"/>
            <a:ext cx="3723860" cy="4129143"/>
          </a:xfrm>
          <a:prstGeom prst="rect">
            <a:avLst/>
          </a:prstGeom>
          <a:gradFill>
            <a:gsLst>
              <a:gs pos="4000">
                <a:srgbClr val="F05A28"/>
              </a:gs>
              <a:gs pos="100000">
                <a:srgbClr val="F05A2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60CC6-ECC5-8D48-B042-C1D8440F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8732003" cy="443198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  <a:sym typeface="Calibri"/>
              </a:rPr>
              <a:t>The people &amp; technology behind Angie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45FE0-4B77-1148-9A55-62D83DC1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1BF70-0D54-3D46-BC6C-4C776210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6CCDF0-1DCD-6447-91AF-233E29DFEDD7}"/>
              </a:ext>
            </a:extLst>
          </p:cNvPr>
          <p:cNvSpPr txBox="1"/>
          <p:nvPr/>
        </p:nvSpPr>
        <p:spPr>
          <a:xfrm>
            <a:off x="2462816" y="2089476"/>
            <a:ext cx="72663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Angie is the brainchild of the</a:t>
            </a:r>
            <a:r>
              <a:rPr lang="he-IL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Amsalem Tours &amp; Travel Ltd.</a:t>
            </a:r>
            <a:endParaRPr lang="he-IL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leader in global corporate travel management solutions</a:t>
            </a:r>
            <a:endParaRPr lang="he-IL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94242B-55EB-A145-9A4E-59E0672769B5}"/>
              </a:ext>
            </a:extLst>
          </p:cNvPr>
          <p:cNvGrpSpPr/>
          <p:nvPr/>
        </p:nvGrpSpPr>
        <p:grpSpPr>
          <a:xfrm>
            <a:off x="2316173" y="3342666"/>
            <a:ext cx="7559654" cy="1337300"/>
            <a:chOff x="2397360" y="3342666"/>
            <a:chExt cx="7559654" cy="13373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B6D22A-4C48-2C4D-B90C-7063F8B40003}"/>
                </a:ext>
              </a:extLst>
            </p:cNvPr>
            <p:cNvGrpSpPr/>
            <p:nvPr/>
          </p:nvGrpSpPr>
          <p:grpSpPr>
            <a:xfrm>
              <a:off x="2397360" y="3342666"/>
              <a:ext cx="1071196" cy="1223967"/>
              <a:chOff x="2234986" y="3342666"/>
              <a:chExt cx="1071196" cy="122396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487260-AC15-514C-9626-E40668870DE4}"/>
                  </a:ext>
                </a:extLst>
              </p:cNvPr>
              <p:cNvSpPr txBox="1"/>
              <p:nvPr/>
            </p:nvSpPr>
            <p:spPr>
              <a:xfrm>
                <a:off x="2325926" y="3342666"/>
                <a:ext cx="88931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Calibri"/>
                    <a:cs typeface="Calibri"/>
                    <a:sym typeface="Calibri"/>
                  </a:rPr>
                  <a:t>for over</a:t>
                </a:r>
                <a:endParaRPr lang="he-IL" sz="14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FB7905-07DE-0742-8A90-3C6874A4BF63}"/>
                  </a:ext>
                </a:extLst>
              </p:cNvPr>
              <p:cNvSpPr txBox="1"/>
              <p:nvPr/>
            </p:nvSpPr>
            <p:spPr>
              <a:xfrm>
                <a:off x="2344780" y="4258856"/>
                <a:ext cx="85160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Calibri"/>
                    <a:cs typeface="Calibri"/>
                    <a:sym typeface="Calibri"/>
                  </a:rPr>
                  <a:t>years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FF9FA9-78BA-E74D-B6AA-A996FBB1DA86}"/>
                  </a:ext>
                </a:extLst>
              </p:cNvPr>
              <p:cNvSpPr txBox="1"/>
              <p:nvPr/>
            </p:nvSpPr>
            <p:spPr>
              <a:xfrm>
                <a:off x="2234986" y="3380374"/>
                <a:ext cx="107119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35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47A963-0AA1-E845-8424-9CAE36D97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9616" y="3563332"/>
              <a:ext cx="808858" cy="8088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35F307-A775-184B-BF85-9D7D3CB563A1}"/>
                </a:ext>
              </a:extLst>
            </p:cNvPr>
            <p:cNvSpPr txBox="1"/>
            <p:nvPr/>
          </p:nvSpPr>
          <p:spPr>
            <a:xfrm>
              <a:off x="4262134" y="3669771"/>
              <a:ext cx="1627083" cy="523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8 </a:t>
              </a: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offices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around the globe</a:t>
              </a:r>
              <a:endParaRPr 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6154D3-9EF1-704E-8AE5-2C5425D6578D}"/>
                </a:ext>
              </a:extLst>
            </p:cNvPr>
            <p:cNvCxnSpPr/>
            <p:nvPr/>
          </p:nvCxnSpPr>
          <p:spPr>
            <a:xfrm>
              <a:off x="3813814" y="3414378"/>
              <a:ext cx="0" cy="10739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109323-2463-B049-BE0C-AE6A21F39D26}"/>
                </a:ext>
              </a:extLst>
            </p:cNvPr>
            <p:cNvSpPr txBox="1"/>
            <p:nvPr/>
          </p:nvSpPr>
          <p:spPr>
            <a:xfrm>
              <a:off x="7396388" y="3541193"/>
              <a:ext cx="1726470" cy="1138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and a dedicated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rPr>
                <a:t>R&amp;D Atriis Technologies Ltd. in </a:t>
              </a: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Israel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28EEF1-B3EC-5343-AB62-6AB66BC5E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22857" y="3490573"/>
              <a:ext cx="834157" cy="997797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7CD72A-BDB4-1741-B8E4-0AFCA5D2E527}"/>
                </a:ext>
              </a:extLst>
            </p:cNvPr>
            <p:cNvCxnSpPr/>
            <p:nvPr/>
          </p:nvCxnSpPr>
          <p:spPr>
            <a:xfrm>
              <a:off x="7134954" y="3414378"/>
              <a:ext cx="0" cy="10739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1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BD68-B2E5-7B42-BC74-27EB15E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10515600" cy="443198"/>
          </a:xfrm>
        </p:spPr>
        <p:txBody>
          <a:bodyPr>
            <a:normAutofit/>
          </a:bodyPr>
          <a:lstStyle/>
          <a:p>
            <a:r>
              <a:rPr lang="en-US" dirty="0">
                <a:ea typeface="Calibri"/>
                <a:cs typeface="Calibri"/>
                <a:sym typeface="Calibri"/>
              </a:rPr>
              <a:t>Angie is</a:t>
            </a:r>
            <a:r>
              <a:rPr lang="en-US" b="1" dirty="0">
                <a:ea typeface="Rokkitt"/>
                <a:cs typeface="Rokkitt"/>
                <a:sym typeface="Rokkitt"/>
              </a:rPr>
              <a:t> </a:t>
            </a:r>
            <a:r>
              <a:rPr lang="en-US" dirty="0">
                <a:ea typeface="Calibri"/>
                <a:cs typeface="Calibri"/>
                <a:sym typeface="Calibri"/>
              </a:rPr>
              <a:t>being used by the best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5CCCA-491A-6247-892F-66AD7C42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6DA6D-2811-8045-B698-E74E80C5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FC31A7-7797-7548-8971-88D50AE17D80}"/>
              </a:ext>
            </a:extLst>
          </p:cNvPr>
          <p:cNvGrpSpPr/>
          <p:nvPr/>
        </p:nvGrpSpPr>
        <p:grpSpPr>
          <a:xfrm>
            <a:off x="745003" y="1902350"/>
            <a:ext cx="10701995" cy="3970911"/>
            <a:chOff x="575605" y="1770184"/>
            <a:chExt cx="11058199" cy="4103078"/>
          </a:xfrm>
        </p:grpSpPr>
        <p:pic>
          <p:nvPicPr>
            <p:cNvPr id="7" name="Google Shape;292;p54">
              <a:extLst>
                <a:ext uri="{FF2B5EF4-FFF2-40B4-BE49-F238E27FC236}">
                  <a16:creationId xmlns:a16="http://schemas.microsoft.com/office/drawing/2014/main" id="{D970AA2F-8487-E04E-BEDE-A6D92D0FD26C}"/>
                </a:ext>
              </a:extLst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3116422" y="4757264"/>
              <a:ext cx="1563261" cy="96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94;p54">
              <a:extLst>
                <a:ext uri="{FF2B5EF4-FFF2-40B4-BE49-F238E27FC236}">
                  <a16:creationId xmlns:a16="http://schemas.microsoft.com/office/drawing/2014/main" id="{E4D443E8-7C98-3942-8EBB-1C3C0E526A3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3112" y="5158154"/>
              <a:ext cx="3396659" cy="527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95;p54">
              <a:extLst>
                <a:ext uri="{FF2B5EF4-FFF2-40B4-BE49-F238E27FC236}">
                  <a16:creationId xmlns:a16="http://schemas.microsoft.com/office/drawing/2014/main" id="{6F840BFC-89D3-BC46-82F1-766A807F5977}"/>
                </a:ext>
              </a:extLst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868944" y="5168785"/>
              <a:ext cx="1324413" cy="551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93;p54">
              <a:extLst>
                <a:ext uri="{FF2B5EF4-FFF2-40B4-BE49-F238E27FC236}">
                  <a16:creationId xmlns:a16="http://schemas.microsoft.com/office/drawing/2014/main" id="{16C1D293-6362-CC4C-9D4B-B724F39EA0D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766" t="25829" r="4720" b="26841"/>
            <a:stretch/>
          </p:blipFill>
          <p:spPr>
            <a:xfrm>
              <a:off x="920611" y="3545702"/>
              <a:ext cx="1512420" cy="42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96;p54">
              <a:extLst>
                <a:ext uri="{FF2B5EF4-FFF2-40B4-BE49-F238E27FC236}">
                  <a16:creationId xmlns:a16="http://schemas.microsoft.com/office/drawing/2014/main" id="{08E106FB-0F71-6C4F-804D-31086EE021EB}"/>
                </a:ext>
              </a:extLst>
            </p:cNvPr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97178" y="2154425"/>
              <a:ext cx="1559286" cy="45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97;p54">
              <a:extLst>
                <a:ext uri="{FF2B5EF4-FFF2-40B4-BE49-F238E27FC236}">
                  <a16:creationId xmlns:a16="http://schemas.microsoft.com/office/drawing/2014/main" id="{683A12CC-68DC-D74D-9734-5DA728FB239F}"/>
                </a:ext>
              </a:extLst>
            </p:cNvPr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3257049" y="2154425"/>
              <a:ext cx="1315364" cy="45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98;p54">
              <a:extLst>
                <a:ext uri="{FF2B5EF4-FFF2-40B4-BE49-F238E27FC236}">
                  <a16:creationId xmlns:a16="http://schemas.microsoft.com/office/drawing/2014/main" id="{3CE415E6-9DB1-6B49-82FA-FA3BCC829E09}"/>
                </a:ext>
              </a:extLst>
            </p:cNvPr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5478040" y="2202935"/>
              <a:ext cx="1202879" cy="358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99;p54">
              <a:extLst>
                <a:ext uri="{FF2B5EF4-FFF2-40B4-BE49-F238E27FC236}">
                  <a16:creationId xmlns:a16="http://schemas.microsoft.com/office/drawing/2014/main" id="{F83A2E9C-24A5-224B-A1FF-0D0661F47979}"/>
                </a:ext>
              </a:extLst>
            </p:cNvPr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7643870" y="2154425"/>
              <a:ext cx="1351214" cy="45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00;p54">
              <a:extLst>
                <a:ext uri="{FF2B5EF4-FFF2-40B4-BE49-F238E27FC236}">
                  <a16:creationId xmlns:a16="http://schemas.microsoft.com/office/drawing/2014/main" id="{2F12BD3E-89C4-104F-82FD-973F7699B384}"/>
                </a:ext>
              </a:extLst>
            </p:cNvPr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10119431" y="3324615"/>
              <a:ext cx="823438" cy="812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02;p54">
              <a:extLst>
                <a:ext uri="{FF2B5EF4-FFF2-40B4-BE49-F238E27FC236}">
                  <a16:creationId xmlns:a16="http://schemas.microsoft.com/office/drawing/2014/main" id="{421BBEA9-FB56-F141-A643-36DBF9AFBFA8}"/>
                </a:ext>
              </a:extLst>
            </p:cNvPr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9717440" y="2219679"/>
              <a:ext cx="1627421" cy="325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03;p54">
              <a:extLst>
                <a:ext uri="{FF2B5EF4-FFF2-40B4-BE49-F238E27FC236}">
                  <a16:creationId xmlns:a16="http://schemas.microsoft.com/office/drawing/2014/main" id="{42FD128D-5819-794C-93B8-D4B96855B6DC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352741" y="3169043"/>
              <a:ext cx="1123979" cy="112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04;p54">
              <a:extLst>
                <a:ext uri="{FF2B5EF4-FFF2-40B4-BE49-F238E27FC236}">
                  <a16:creationId xmlns:a16="http://schemas.microsoft.com/office/drawing/2014/main" id="{C604F460-CFAB-B244-8EF9-CC21DBF9FE80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669983" y="3322563"/>
              <a:ext cx="818991" cy="816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C0E88D-AAA3-E949-9FB1-04CAB12D3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38098" y="3520060"/>
              <a:ext cx="1562759" cy="421945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0F63812-6A07-3744-A14B-7309163402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605" y="2999649"/>
              <a:ext cx="1105819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ED28FB-8C06-3245-A527-0B728CBEB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605" y="4478874"/>
              <a:ext cx="1105819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BEE4AE-1F71-4742-BD27-C665DB639696}"/>
                </a:ext>
              </a:extLst>
            </p:cNvPr>
            <p:cNvCxnSpPr>
              <a:cxnSpLocks/>
            </p:cNvCxnSpPr>
            <p:nvPr/>
          </p:nvCxnSpPr>
          <p:spPr>
            <a:xfrm>
              <a:off x="7195539" y="1770184"/>
              <a:ext cx="0" cy="27086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280BCB1-D336-874B-814D-D25955647D1E}"/>
                </a:ext>
              </a:extLst>
            </p:cNvPr>
            <p:cNvGrpSpPr/>
            <p:nvPr/>
          </p:nvGrpSpPr>
          <p:grpSpPr>
            <a:xfrm>
              <a:off x="2785583" y="1770184"/>
              <a:ext cx="6620837" cy="4103078"/>
              <a:chOff x="2785583" y="1770184"/>
              <a:chExt cx="6620837" cy="447134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5C4A228-0EE1-C746-A852-4EA541AAC5B4}"/>
                  </a:ext>
                </a:extLst>
              </p:cNvPr>
              <p:cNvCxnSpPr/>
              <p:nvPr/>
            </p:nvCxnSpPr>
            <p:spPr>
              <a:xfrm>
                <a:off x="2785583" y="1770184"/>
                <a:ext cx="0" cy="447134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371D929-8DDB-0747-9B8C-4FE899E8678A}"/>
                  </a:ext>
                </a:extLst>
              </p:cNvPr>
              <p:cNvCxnSpPr/>
              <p:nvPr/>
            </p:nvCxnSpPr>
            <p:spPr>
              <a:xfrm>
                <a:off x="4996463" y="1770184"/>
                <a:ext cx="0" cy="447134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ACCAD71-C2ED-2A4E-AE47-D19F0838A1B4}"/>
                  </a:ext>
                </a:extLst>
              </p:cNvPr>
              <p:cNvCxnSpPr/>
              <p:nvPr/>
            </p:nvCxnSpPr>
            <p:spPr>
              <a:xfrm>
                <a:off x="9406420" y="1770184"/>
                <a:ext cx="0" cy="447134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https://lh6.googleusercontent.com/84qTBgSspeQkdgRfTVgviin3FOde_cHBS38PeeNkDu33Qv7HiTHGicgq2LkECs8lbjg8Q6S2y91E8Yr0ZAm64y0aNelN1yJqgtcC0ZdUjaca0plgsZSgsTTH-ZBlyU3OqAMF7vekrg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5" y="4969574"/>
            <a:ext cx="1960497" cy="6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31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E472F9-B08E-E94F-ADF4-286A0F38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7" y="2323338"/>
            <a:ext cx="5036283" cy="498598"/>
          </a:xfrm>
        </p:spPr>
        <p:txBody>
          <a:bodyPr/>
          <a:lstStyle/>
          <a:p>
            <a:r>
              <a:rPr lang="en-US" sz="3600" dirty="0"/>
              <a:t>Unbeatable content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C4B50-B0B9-3140-A919-220B7C62077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65913"/>
            <a:ext cx="4114800" cy="207962"/>
          </a:xfrm>
        </p:spPr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7085E-BE7F-BC4A-8C11-735159F8A0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77688" y="6648450"/>
            <a:ext cx="214312" cy="207963"/>
          </a:xfrm>
        </p:spPr>
        <p:txBody>
          <a:bodyPr/>
          <a:lstStyle/>
          <a:p>
            <a:fld id="{427DDD72-1C97-634D-9F50-851E57D768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5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BD68-B2E5-7B42-BC74-27EB15E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6" y="537797"/>
            <a:ext cx="8927923" cy="346249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500" dirty="0">
                <a:ea typeface="Arial"/>
                <a:cs typeface="Arial"/>
                <a:sym typeface="Arial"/>
              </a:rPr>
              <a:t>All travel products from all sources, in one-single screen </a:t>
            </a:r>
            <a:endParaRPr lang="en-US" sz="2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5CCCA-491A-6247-892F-66AD7C42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6DA6D-2811-8045-B698-E74E80C5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9" name="Google Shape;316;p56">
            <a:extLst>
              <a:ext uri="{FF2B5EF4-FFF2-40B4-BE49-F238E27FC236}">
                <a16:creationId xmlns:a16="http://schemas.microsoft.com/office/drawing/2014/main" id="{95E82B71-3A5B-9348-803A-0842AE5D6B34}"/>
              </a:ext>
            </a:extLst>
          </p:cNvPr>
          <p:cNvSpPr txBox="1"/>
          <p:nvPr/>
        </p:nvSpPr>
        <p:spPr>
          <a:xfrm>
            <a:off x="987151" y="1535623"/>
            <a:ext cx="9237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spcBef>
                <a:spcPts val="0"/>
              </a:spcBef>
              <a:buClr>
                <a:srgbClr val="888888"/>
              </a:buClr>
              <a:buSzPts val="2400"/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Full prices </a:t>
            </a: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</a:rPr>
              <a:t>Transparency (UATP &amp; Air Plus) + agreed handling fee</a:t>
            </a:r>
            <a:endParaRPr lang="en-US" b="1" dirty="0">
              <a:solidFill>
                <a:srgbClr val="F05A28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F37212-F997-4443-9225-69D40DA6D542}"/>
              </a:ext>
            </a:extLst>
          </p:cNvPr>
          <p:cNvGrpSpPr/>
          <p:nvPr/>
        </p:nvGrpSpPr>
        <p:grpSpPr>
          <a:xfrm>
            <a:off x="6414702" y="2219914"/>
            <a:ext cx="1622921" cy="4067762"/>
            <a:chOff x="6620868" y="2219914"/>
            <a:chExt cx="1622921" cy="4067762"/>
          </a:xfrm>
        </p:grpSpPr>
        <p:pic>
          <p:nvPicPr>
            <p:cNvPr id="62" name="Google Shape;346;p56">
              <a:extLst>
                <a:ext uri="{FF2B5EF4-FFF2-40B4-BE49-F238E27FC236}">
                  <a16:creationId xmlns:a16="http://schemas.microsoft.com/office/drawing/2014/main" id="{5C2A0752-0FD4-1042-8E76-6E46F2895A3C}"/>
                </a:ext>
              </a:extLst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6788096" y="5237390"/>
              <a:ext cx="1288464" cy="261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334;p56" descr="Image">
              <a:extLst>
                <a:ext uri="{FF2B5EF4-FFF2-40B4-BE49-F238E27FC236}">
                  <a16:creationId xmlns:a16="http://schemas.microsoft.com/office/drawing/2014/main" id="{8B6C2F5C-3213-044E-BE4A-B761BF72E29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8761" y="2219914"/>
              <a:ext cx="1107134" cy="227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21;p56" descr="image28.png">
              <a:extLst>
                <a:ext uri="{FF2B5EF4-FFF2-40B4-BE49-F238E27FC236}">
                  <a16:creationId xmlns:a16="http://schemas.microsoft.com/office/drawing/2014/main" id="{F91F400E-D2D8-2B4F-A260-28544D00F9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23024" b="19599"/>
            <a:stretch/>
          </p:blipFill>
          <p:spPr>
            <a:xfrm>
              <a:off x="7023745" y="2863411"/>
              <a:ext cx="817166" cy="466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337;p56" descr="Image">
              <a:extLst>
                <a:ext uri="{FF2B5EF4-FFF2-40B4-BE49-F238E27FC236}">
                  <a16:creationId xmlns:a16="http://schemas.microsoft.com/office/drawing/2014/main" id="{DAEDCCCB-0174-3C4A-8C21-26797942DC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58548" y="5902838"/>
              <a:ext cx="947560" cy="384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23;p56" descr="http://img1.wikia.nocookie.net/__cb20130903135446/logopedia/images/4/40/Eurostar.jpg">
              <a:extLst>
                <a:ext uri="{FF2B5EF4-FFF2-40B4-BE49-F238E27FC236}">
                  <a16:creationId xmlns:a16="http://schemas.microsoft.com/office/drawing/2014/main" id="{39831738-0ADB-7742-988C-C105B845A75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59189" y="3650858"/>
              <a:ext cx="946278" cy="396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25;p56" descr="image37.tif">
              <a:extLst>
                <a:ext uri="{FF2B5EF4-FFF2-40B4-BE49-F238E27FC236}">
                  <a16:creationId xmlns:a16="http://schemas.microsoft.com/office/drawing/2014/main" id="{9A6CC6F1-0730-A945-B1D8-B6862DB0A47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6244" t="16825" r="3117" b="16825"/>
            <a:stretch/>
          </p:blipFill>
          <p:spPr>
            <a:xfrm>
              <a:off x="6620868" y="4459982"/>
              <a:ext cx="1622921" cy="29533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326B71-DE35-B64E-8C24-8EA14816EFF3}"/>
              </a:ext>
            </a:extLst>
          </p:cNvPr>
          <p:cNvCxnSpPr/>
          <p:nvPr/>
        </p:nvCxnSpPr>
        <p:spPr>
          <a:xfrm>
            <a:off x="377687" y="2669018"/>
            <a:ext cx="113504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8DD19FE-395D-FB47-A438-A76666946DCE}"/>
              </a:ext>
            </a:extLst>
          </p:cNvPr>
          <p:cNvCxnSpPr/>
          <p:nvPr/>
        </p:nvCxnSpPr>
        <p:spPr>
          <a:xfrm>
            <a:off x="377687" y="3435500"/>
            <a:ext cx="113504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C95D14B-A452-D543-9059-3750BEB77308}"/>
              </a:ext>
            </a:extLst>
          </p:cNvPr>
          <p:cNvCxnSpPr/>
          <p:nvPr/>
        </p:nvCxnSpPr>
        <p:spPr>
          <a:xfrm>
            <a:off x="377687" y="4201982"/>
            <a:ext cx="113504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7A57A4C-25F9-6C4B-A5A3-48717D02E1DC}"/>
              </a:ext>
            </a:extLst>
          </p:cNvPr>
          <p:cNvCxnSpPr/>
          <p:nvPr/>
        </p:nvCxnSpPr>
        <p:spPr>
          <a:xfrm>
            <a:off x="377687" y="4968464"/>
            <a:ext cx="113504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A8F9800-A065-1E41-858A-64911BD9C811}"/>
              </a:ext>
            </a:extLst>
          </p:cNvPr>
          <p:cNvCxnSpPr/>
          <p:nvPr/>
        </p:nvCxnSpPr>
        <p:spPr>
          <a:xfrm>
            <a:off x="377687" y="5734947"/>
            <a:ext cx="113504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0BDD8A0-D0FB-C641-ABBD-FF9388D6C54A}"/>
              </a:ext>
            </a:extLst>
          </p:cNvPr>
          <p:cNvCxnSpPr>
            <a:cxnSpLocks/>
          </p:cNvCxnSpPr>
          <p:nvPr/>
        </p:nvCxnSpPr>
        <p:spPr>
          <a:xfrm>
            <a:off x="2177779" y="2132332"/>
            <a:ext cx="0" cy="423986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463AE05-3B34-E549-B459-36535CD85CF0}"/>
              </a:ext>
            </a:extLst>
          </p:cNvPr>
          <p:cNvCxnSpPr>
            <a:cxnSpLocks/>
          </p:cNvCxnSpPr>
          <p:nvPr/>
        </p:nvCxnSpPr>
        <p:spPr>
          <a:xfrm>
            <a:off x="4027674" y="2132332"/>
            <a:ext cx="0" cy="423986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C3C96C1-E286-5840-AFC3-8AD08D0F4AF9}"/>
              </a:ext>
            </a:extLst>
          </p:cNvPr>
          <p:cNvCxnSpPr>
            <a:cxnSpLocks/>
          </p:cNvCxnSpPr>
          <p:nvPr/>
        </p:nvCxnSpPr>
        <p:spPr>
          <a:xfrm>
            <a:off x="6187455" y="2132332"/>
            <a:ext cx="0" cy="423986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9B16BB7-6349-E84A-A183-6B692AF1FF24}"/>
              </a:ext>
            </a:extLst>
          </p:cNvPr>
          <p:cNvCxnSpPr>
            <a:cxnSpLocks/>
          </p:cNvCxnSpPr>
          <p:nvPr/>
        </p:nvCxnSpPr>
        <p:spPr>
          <a:xfrm>
            <a:off x="8264870" y="2132332"/>
            <a:ext cx="0" cy="423986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FC71012-152E-0347-96CD-9369927A1670}"/>
              </a:ext>
            </a:extLst>
          </p:cNvPr>
          <p:cNvCxnSpPr>
            <a:cxnSpLocks/>
          </p:cNvCxnSpPr>
          <p:nvPr/>
        </p:nvCxnSpPr>
        <p:spPr>
          <a:xfrm>
            <a:off x="10061027" y="2132332"/>
            <a:ext cx="0" cy="423986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6E7D337-33B0-8D44-B00E-79E25BD6F4D2}"/>
              </a:ext>
            </a:extLst>
          </p:cNvPr>
          <p:cNvGrpSpPr/>
          <p:nvPr/>
        </p:nvGrpSpPr>
        <p:grpSpPr>
          <a:xfrm>
            <a:off x="225220" y="2241564"/>
            <a:ext cx="1725312" cy="3922149"/>
            <a:chOff x="225220" y="2241564"/>
            <a:chExt cx="1725312" cy="3922149"/>
          </a:xfrm>
        </p:grpSpPr>
        <p:pic>
          <p:nvPicPr>
            <p:cNvPr id="33" name="Google Shape;319;p56" descr="http://www.disabledgo.com/FileDepository/websites/dgo/landing%20pages/Premier-Inn-white.jpg">
              <a:extLst>
                <a:ext uri="{FF2B5EF4-FFF2-40B4-BE49-F238E27FC236}">
                  <a16:creationId xmlns:a16="http://schemas.microsoft.com/office/drawing/2014/main" id="{99B2ED57-F247-4644-9CEA-4498BF497AE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23068" y="2931443"/>
              <a:ext cx="529617" cy="34821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4" name="Google Shape;320;p56" descr="https://www.concur.com/sites/default/files/app-center/GroundScope-Hero-Image.jpeg">
              <a:extLst>
                <a:ext uri="{FF2B5EF4-FFF2-40B4-BE49-F238E27FC236}">
                  <a16:creationId xmlns:a16="http://schemas.microsoft.com/office/drawing/2014/main" id="{A3D1E350-55D8-4F43-B100-2206D3BF375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4929" y="3579587"/>
              <a:ext cx="905894" cy="509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330;p56" descr="Image">
              <a:extLst>
                <a:ext uri="{FF2B5EF4-FFF2-40B4-BE49-F238E27FC236}">
                  <a16:creationId xmlns:a16="http://schemas.microsoft.com/office/drawing/2014/main" id="{12ED707A-F450-C442-91D1-6910FBE2386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52337" y="2241564"/>
              <a:ext cx="871079" cy="192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348;p56">
              <a:extLst>
                <a:ext uri="{FF2B5EF4-FFF2-40B4-BE49-F238E27FC236}">
                  <a16:creationId xmlns:a16="http://schemas.microsoft.com/office/drawing/2014/main" id="{4AECD27E-1D80-204B-B581-1FA9B72A87C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t="1" b="14825"/>
            <a:stretch/>
          </p:blipFill>
          <p:spPr>
            <a:xfrm>
              <a:off x="526597" y="5850495"/>
              <a:ext cx="1122558" cy="313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343;p56">
              <a:extLst>
                <a:ext uri="{FF2B5EF4-FFF2-40B4-BE49-F238E27FC236}">
                  <a16:creationId xmlns:a16="http://schemas.microsoft.com/office/drawing/2014/main" id="{A2261627-048E-D545-B445-44DDBAD06FE1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25220" y="5259615"/>
              <a:ext cx="1725312" cy="24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https://lh4.googleusercontent.com/bCir9Q6fKk06ZxgwOgqaqtYO2Tqpj7FYM7Pi0VPzjSzUCqxtfkNEXOGEVssiqJS-91coJ6IopIBAzyviRI9tbznbnOe99Kw1l21yA-eNhlq8SVGhjrxK8MJtX_8m9tlAVDYzBjXR8o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22" y="4352840"/>
              <a:ext cx="834909" cy="509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7EE3C3-8606-DF48-9B28-F1579E266BBC}"/>
              </a:ext>
            </a:extLst>
          </p:cNvPr>
          <p:cNvGrpSpPr/>
          <p:nvPr/>
        </p:nvGrpSpPr>
        <p:grpSpPr>
          <a:xfrm>
            <a:off x="4254921" y="2197705"/>
            <a:ext cx="1705287" cy="3978590"/>
            <a:chOff x="4323016" y="2197705"/>
            <a:chExt cx="1705287" cy="3978590"/>
          </a:xfrm>
        </p:grpSpPr>
        <p:sp>
          <p:nvSpPr>
            <p:cNvPr id="61" name="Google Shape;345;p56">
              <a:extLst>
                <a:ext uri="{FF2B5EF4-FFF2-40B4-BE49-F238E27FC236}">
                  <a16:creationId xmlns:a16="http://schemas.microsoft.com/office/drawing/2014/main" id="{62D15D6D-4327-1042-B5A4-1F02BB480E85}"/>
                </a:ext>
              </a:extLst>
            </p:cNvPr>
            <p:cNvSpPr txBox="1"/>
            <p:nvPr/>
          </p:nvSpPr>
          <p:spPr>
            <a:xfrm>
              <a:off x="4634573" y="5198124"/>
              <a:ext cx="1082173" cy="30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Arial"/>
                <a:buNone/>
              </a:pPr>
              <a:r>
                <a:rPr lang="en-US" sz="1800" b="0" i="1" u="sng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Roadmap</a:t>
              </a:r>
              <a:endParaRPr sz="1800" b="0" i="1" u="sng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" name="Google Shape;317;p56" descr="image50.tif">
              <a:extLst>
                <a:ext uri="{FF2B5EF4-FFF2-40B4-BE49-F238E27FC236}">
                  <a16:creationId xmlns:a16="http://schemas.microsoft.com/office/drawing/2014/main" id="{A0C6D01A-277E-D54C-8849-0F5040569EF8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20716" t="36517" r="20711" b="36517"/>
            <a:stretch/>
          </p:blipFill>
          <p:spPr>
            <a:xfrm>
              <a:off x="4739863" y="4492645"/>
              <a:ext cx="871593" cy="230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339;p56" descr="Image">
              <a:extLst>
                <a:ext uri="{FF2B5EF4-FFF2-40B4-BE49-F238E27FC236}">
                  <a16:creationId xmlns:a16="http://schemas.microsoft.com/office/drawing/2014/main" id="{1DBF2CB3-77C9-F84A-B47A-4CC49A18478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678795" y="6000427"/>
              <a:ext cx="993728" cy="1758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24;p56" descr="https://www.evolvi.co.uk/images/logo.jpg">
              <a:extLst>
                <a:ext uri="{FF2B5EF4-FFF2-40B4-BE49-F238E27FC236}">
                  <a16:creationId xmlns:a16="http://schemas.microsoft.com/office/drawing/2014/main" id="{F790BCFB-5958-C94B-B0C8-9ED55548843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753162" y="3676374"/>
              <a:ext cx="844994" cy="34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26;p56" descr="Screen Shot 2017-05-05 at 08.39.12.png">
              <a:extLst>
                <a:ext uri="{FF2B5EF4-FFF2-40B4-BE49-F238E27FC236}">
                  <a16:creationId xmlns:a16="http://schemas.microsoft.com/office/drawing/2014/main" id="{5A54E4BE-6AEB-1048-AC10-4404CAF6108F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323016" y="2197705"/>
              <a:ext cx="1705287" cy="26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165;p2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361931" y="2918649"/>
              <a:ext cx="1627457" cy="297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Google Shape;316;p56">
            <a:extLst>
              <a:ext uri="{FF2B5EF4-FFF2-40B4-BE49-F238E27FC236}">
                <a16:creationId xmlns:a16="http://schemas.microsoft.com/office/drawing/2014/main" id="{95E82B71-3A5B-9348-803A-0842AE5D6B34}"/>
              </a:ext>
            </a:extLst>
          </p:cNvPr>
          <p:cNvSpPr txBox="1"/>
          <p:nvPr/>
        </p:nvSpPr>
        <p:spPr>
          <a:xfrm>
            <a:off x="987151" y="1241283"/>
            <a:ext cx="9237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spcBef>
                <a:spcPts val="0"/>
              </a:spcBef>
              <a:buClr>
                <a:srgbClr val="888888"/>
              </a:buClr>
              <a:buSzPts val="2400"/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Offering friction less model with Amsalem: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FE42BA-7991-3C46-A57D-5FBA85A2A6B7}"/>
              </a:ext>
            </a:extLst>
          </p:cNvPr>
          <p:cNvGrpSpPr/>
          <p:nvPr/>
        </p:nvGrpSpPr>
        <p:grpSpPr>
          <a:xfrm>
            <a:off x="8492117" y="2200267"/>
            <a:ext cx="1341663" cy="3988930"/>
            <a:chOff x="8665592" y="2200267"/>
            <a:chExt cx="1341663" cy="3988930"/>
          </a:xfrm>
        </p:grpSpPr>
        <p:pic>
          <p:nvPicPr>
            <p:cNvPr id="58" name="Google Shape;342;p56">
              <a:extLst>
                <a:ext uri="{FF2B5EF4-FFF2-40B4-BE49-F238E27FC236}">
                  <a16:creationId xmlns:a16="http://schemas.microsoft.com/office/drawing/2014/main" id="{C3AAD089-E48B-7843-A550-2310B9D6B5CE}"/>
                </a:ext>
              </a:extLst>
            </p:cNvPr>
            <p:cNvPicPr preferRelativeResize="0"/>
            <p:nvPr/>
          </p:nvPicPr>
          <p:blipFill>
            <a:blip r:embed="rId19"/>
            <a:stretch>
              <a:fillRect/>
            </a:stretch>
          </p:blipFill>
          <p:spPr>
            <a:xfrm>
              <a:off x="8665592" y="4475295"/>
              <a:ext cx="1341663" cy="264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336;p56" descr="http://www.diades.fr/wp-content/uploads/2014/07/SNCF.jpg">
              <a:extLst>
                <a:ext uri="{FF2B5EF4-FFF2-40B4-BE49-F238E27FC236}">
                  <a16:creationId xmlns:a16="http://schemas.microsoft.com/office/drawing/2014/main" id="{E461AF39-986B-7B47-A48C-2136497E01F5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9083265" y="5920759"/>
              <a:ext cx="506316" cy="268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344;p56" descr="image36.png">
              <a:extLst>
                <a:ext uri="{FF2B5EF4-FFF2-40B4-BE49-F238E27FC236}">
                  <a16:creationId xmlns:a16="http://schemas.microsoft.com/office/drawing/2014/main" id="{56A9185B-2FAB-CA49-9BC2-27E794EE8A98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894287" y="3678831"/>
              <a:ext cx="884272" cy="339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353;p56">
              <a:extLst>
                <a:ext uri="{FF2B5EF4-FFF2-40B4-BE49-F238E27FC236}">
                  <a16:creationId xmlns:a16="http://schemas.microsoft.com/office/drawing/2014/main" id="{E96443AD-60C1-CC4A-A798-97338D4B8730}"/>
                </a:ext>
              </a:extLst>
            </p:cNvPr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8864961" y="2200267"/>
              <a:ext cx="942925" cy="26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166;p24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721670" y="2876179"/>
              <a:ext cx="1229507" cy="482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855728A-4F83-ED41-9E50-CBC60275D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23680" y="5172432"/>
              <a:ext cx="1225486" cy="40400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F00B73-2E7C-B64A-AE26-8C590747B0E1}"/>
              </a:ext>
            </a:extLst>
          </p:cNvPr>
          <p:cNvGrpSpPr/>
          <p:nvPr/>
        </p:nvGrpSpPr>
        <p:grpSpPr>
          <a:xfrm>
            <a:off x="10288272" y="2161661"/>
            <a:ext cx="1413249" cy="4129694"/>
            <a:chOff x="10288272" y="2161661"/>
            <a:chExt cx="1413249" cy="4129694"/>
          </a:xfrm>
        </p:grpSpPr>
        <p:pic>
          <p:nvPicPr>
            <p:cNvPr id="42" name="Google Shape;328;p56" descr="image38.tif">
              <a:extLst>
                <a:ext uri="{FF2B5EF4-FFF2-40B4-BE49-F238E27FC236}">
                  <a16:creationId xmlns:a16="http://schemas.microsoft.com/office/drawing/2014/main" id="{948E6742-4FF4-2C4C-BC0F-66299BB5C552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0288272" y="4518475"/>
              <a:ext cx="1413249" cy="17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8;p56" descr="image23.png">
              <a:extLst>
                <a:ext uri="{FF2B5EF4-FFF2-40B4-BE49-F238E27FC236}">
                  <a16:creationId xmlns:a16="http://schemas.microsoft.com/office/drawing/2014/main" id="{A7D7182E-ECD1-504B-B7F2-E7ED04072D76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0450263" y="2161661"/>
              <a:ext cx="1089267" cy="302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329;p56" descr="image41.tif">
              <a:extLst>
                <a:ext uri="{FF2B5EF4-FFF2-40B4-BE49-F238E27FC236}">
                  <a16:creationId xmlns:a16="http://schemas.microsoft.com/office/drawing/2014/main" id="{F36FCDA9-F6F5-9143-9072-3F117AEA8A8C}"/>
                </a:ext>
              </a:extLst>
            </p:cNvPr>
            <p:cNvPicPr preferRelativeResize="0"/>
            <p:nvPr/>
          </p:nvPicPr>
          <p:blipFill rotWithShape="1">
            <a:blip r:embed="rId27">
              <a:alphaModFix/>
            </a:blip>
            <a:srcRect l="23166" t="30977" r="29125" b="39951"/>
            <a:stretch/>
          </p:blipFill>
          <p:spPr>
            <a:xfrm>
              <a:off x="10442306" y="2918648"/>
              <a:ext cx="1105180" cy="275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Picture 2" descr="Image">
              <a:extLst>
                <a:ext uri="{FF2B5EF4-FFF2-40B4-BE49-F238E27FC236}">
                  <a16:creationId xmlns:a16="http://schemas.microsoft.com/office/drawing/2014/main" id="{4C88CD6D-6F96-7243-8F5A-ACE57D5B7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4492" y="3530045"/>
              <a:ext cx="1240808" cy="620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EC2603DE-AB33-F141-838F-C8862FBD7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375107" y="5171982"/>
              <a:ext cx="1239578" cy="366951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0B9C48D9-3D8C-F648-94FA-CDF5B0257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455894" y="5840390"/>
              <a:ext cx="1078004" cy="45096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8CD568-B111-2445-934B-6D4EE43980EB}"/>
              </a:ext>
            </a:extLst>
          </p:cNvPr>
          <p:cNvGrpSpPr/>
          <p:nvPr/>
        </p:nvGrpSpPr>
        <p:grpSpPr>
          <a:xfrm>
            <a:off x="2405026" y="2254378"/>
            <a:ext cx="1395401" cy="3932450"/>
            <a:chOff x="2420495" y="2254378"/>
            <a:chExt cx="1395401" cy="3932450"/>
          </a:xfrm>
        </p:grpSpPr>
        <p:pic>
          <p:nvPicPr>
            <p:cNvPr id="45" name="Google Shape;331;p56" descr="Image">
              <a:extLst>
                <a:ext uri="{FF2B5EF4-FFF2-40B4-BE49-F238E27FC236}">
                  <a16:creationId xmlns:a16="http://schemas.microsoft.com/office/drawing/2014/main" id="{E29C61DC-77DD-0448-87FA-156AF52A048C}"/>
                </a:ext>
              </a:extLst>
            </p:cNvPr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2565785" y="2254378"/>
              <a:ext cx="1104820" cy="158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332;p56" descr="Image">
              <a:extLst>
                <a:ext uri="{FF2B5EF4-FFF2-40B4-BE49-F238E27FC236}">
                  <a16:creationId xmlns:a16="http://schemas.microsoft.com/office/drawing/2014/main" id="{6DB9CD8B-BE35-B84D-9A1C-7675FD708E23}"/>
                </a:ext>
              </a:extLst>
            </p:cNvPr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2756320" y="2939836"/>
              <a:ext cx="723751" cy="272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341;p56" descr="Image">
              <a:extLst>
                <a:ext uri="{FF2B5EF4-FFF2-40B4-BE49-F238E27FC236}">
                  <a16:creationId xmlns:a16="http://schemas.microsoft.com/office/drawing/2014/main" id="{D3F0FF36-5E9A-A143-8A9F-F5A04FBE8D87}"/>
                </a:ext>
              </a:extLst>
            </p:cNvPr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2420495" y="5282207"/>
              <a:ext cx="1395401" cy="203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347;p56">
              <a:extLst>
                <a:ext uri="{FF2B5EF4-FFF2-40B4-BE49-F238E27FC236}">
                  <a16:creationId xmlns:a16="http://schemas.microsoft.com/office/drawing/2014/main" id="{871EF3A6-91F7-7849-BD37-6C5C85D8A073}"/>
                </a:ext>
              </a:extLst>
            </p:cNvPr>
            <p:cNvPicPr preferRelativeResize="0"/>
            <p:nvPr/>
          </p:nvPicPr>
          <p:blipFill rotWithShape="1">
            <a:blip r:embed="rId34">
              <a:alphaModFix/>
            </a:blip>
            <a:srcRect t="14232" b="24261"/>
            <a:stretch/>
          </p:blipFill>
          <p:spPr>
            <a:xfrm>
              <a:off x="2497171" y="5873610"/>
              <a:ext cx="1242048" cy="313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F2BA55-5528-9949-9668-C06538BD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534068" y="3680210"/>
              <a:ext cx="1168255" cy="342688"/>
            </a:xfrm>
            <a:prstGeom prst="rect">
              <a:avLst/>
            </a:prstGeom>
          </p:spPr>
        </p:pic>
        <p:pic>
          <p:nvPicPr>
            <p:cNvPr id="124" name="Google Shape;327;p56" descr="logo-amadeus.png">
              <a:extLst>
                <a:ext uri="{FF2B5EF4-FFF2-40B4-BE49-F238E27FC236}">
                  <a16:creationId xmlns:a16="http://schemas.microsoft.com/office/drawing/2014/main" id="{0CE196CD-F6B0-A04C-B47E-4C133647D932}"/>
                </a:ext>
              </a:extLst>
            </p:cNvPr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2643093" y="4501974"/>
              <a:ext cx="950204" cy="2113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408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781BA4D-AA70-704C-BFB1-73603CE89D4E}"/>
              </a:ext>
            </a:extLst>
          </p:cNvPr>
          <p:cNvSpPr/>
          <p:nvPr/>
        </p:nvSpPr>
        <p:spPr>
          <a:xfrm>
            <a:off x="0" y="2059281"/>
            <a:ext cx="12191177" cy="4589920"/>
          </a:xfrm>
          <a:prstGeom prst="rect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4A13FF-8DBC-AA40-983D-8E029C88CFC7}"/>
              </a:ext>
            </a:extLst>
          </p:cNvPr>
          <p:cNvSpPr/>
          <p:nvPr/>
        </p:nvSpPr>
        <p:spPr>
          <a:xfrm>
            <a:off x="2358352" y="2059281"/>
            <a:ext cx="8707197" cy="4589920"/>
          </a:xfrm>
          <a:prstGeom prst="rect">
            <a:avLst/>
          </a:prstGeom>
          <a:gradFill>
            <a:gsLst>
              <a:gs pos="48000">
                <a:schemeClr val="bg1">
                  <a:alpha val="81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DBD68-B2E5-7B42-BC74-27EB15E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7359570" cy="443198"/>
          </a:xfrm>
        </p:spPr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Fully integrated NDC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5CCCA-491A-6247-892F-66AD7C42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6DA6D-2811-8045-B698-E74E80C5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9" name="Google Shape;316;p56">
            <a:extLst>
              <a:ext uri="{FF2B5EF4-FFF2-40B4-BE49-F238E27FC236}">
                <a16:creationId xmlns:a16="http://schemas.microsoft.com/office/drawing/2014/main" id="{2D32223F-BD6D-1745-BC22-3E060A838631}"/>
              </a:ext>
            </a:extLst>
          </p:cNvPr>
          <p:cNvSpPr txBox="1"/>
          <p:nvPr/>
        </p:nvSpPr>
        <p:spPr>
          <a:xfrm>
            <a:off x="2251091" y="1239638"/>
            <a:ext cx="7689818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Direct pricing from vendors that support NDC technology: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>
                <a:solidFill>
                  <a:srgbClr val="F05A2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LH Group, BA, AA.  under development: AF/KL, AC, UA, QX 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61BF3BE-8D5A-7E48-BA30-2DFD4631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27" y="4344056"/>
            <a:ext cx="2892449" cy="20951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D4C68A-0D60-7546-97E7-CD77638A9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27" y="2169069"/>
            <a:ext cx="2892449" cy="209517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Google Shape;361;p57">
            <a:extLst>
              <a:ext uri="{FF2B5EF4-FFF2-40B4-BE49-F238E27FC236}">
                <a16:creationId xmlns:a16="http://schemas.microsoft.com/office/drawing/2014/main" id="{0B269577-B9E1-5043-869C-496987494D2E}"/>
              </a:ext>
            </a:extLst>
          </p:cNvPr>
          <p:cNvPicPr preferRelativeResize="0"/>
          <p:nvPr/>
        </p:nvPicPr>
        <p:blipFill rotWithShape="1">
          <a:blip r:embed="rId4"/>
          <a:srcRect l="16904" t="11545" r="12514" b="13004"/>
          <a:stretch/>
        </p:blipFill>
        <p:spPr>
          <a:xfrm>
            <a:off x="784352" y="2234196"/>
            <a:ext cx="2610475" cy="1944724"/>
          </a:xfrm>
          <a:prstGeom prst="roundRect">
            <a:avLst>
              <a:gd name="adj" fmla="val 2229"/>
            </a:avLst>
          </a:prstGeom>
          <a:solidFill>
            <a:srgbClr val="F8F8F8"/>
          </a:solidFill>
          <a:ln>
            <a:noFill/>
          </a:ln>
        </p:spPr>
      </p:pic>
      <p:pic>
        <p:nvPicPr>
          <p:cNvPr id="34" name="Google Shape;362;p57">
            <a:extLst>
              <a:ext uri="{FF2B5EF4-FFF2-40B4-BE49-F238E27FC236}">
                <a16:creationId xmlns:a16="http://schemas.microsoft.com/office/drawing/2014/main" id="{84972ADD-1D4C-924A-83FD-80841B8A75B0}"/>
              </a:ext>
            </a:extLst>
          </p:cNvPr>
          <p:cNvPicPr preferRelativeResize="0"/>
          <p:nvPr/>
        </p:nvPicPr>
        <p:blipFill rotWithShape="1">
          <a:blip r:embed="rId5"/>
          <a:srcRect l="15813" t="10166" r="8566" b="7291"/>
          <a:stretch/>
        </p:blipFill>
        <p:spPr>
          <a:xfrm>
            <a:off x="774055" y="4403978"/>
            <a:ext cx="2620772" cy="1948774"/>
          </a:xfrm>
          <a:prstGeom prst="roundRect">
            <a:avLst>
              <a:gd name="adj" fmla="val 3355"/>
            </a:avLst>
          </a:prstGeom>
          <a:solidFill>
            <a:srgbClr val="F8F8F8"/>
          </a:solidFill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DCA10F-AC10-4E48-99F0-ADB3C6C5C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05" y="2312431"/>
            <a:ext cx="7892836" cy="4163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1F845-59AA-5F4A-8B0B-E414C613E2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205" t="511" r="-6895" b="10225"/>
          <a:stretch/>
        </p:blipFill>
        <p:spPr>
          <a:xfrm>
            <a:off x="4690405" y="2590589"/>
            <a:ext cx="6298206" cy="3420453"/>
          </a:xfrm>
          <a:prstGeom prst="roundRect">
            <a:avLst>
              <a:gd name="adj" fmla="val 3153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2E5FF71-9D54-5D40-8441-6811DBC39826}"/>
              </a:ext>
            </a:extLst>
          </p:cNvPr>
          <p:cNvGrpSpPr/>
          <p:nvPr/>
        </p:nvGrpSpPr>
        <p:grpSpPr>
          <a:xfrm>
            <a:off x="7694200" y="3416594"/>
            <a:ext cx="1777454" cy="1775955"/>
            <a:chOff x="6605839" y="3059492"/>
            <a:chExt cx="1636159" cy="1634779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9AF2B833-6BAF-C647-AB09-382F8AABA3E5}"/>
                </a:ext>
              </a:extLst>
            </p:cNvPr>
            <p:cNvSpPr/>
            <p:nvPr/>
          </p:nvSpPr>
          <p:spPr>
            <a:xfrm rot="13801411" flipH="1">
              <a:off x="6661279" y="4368444"/>
              <a:ext cx="192957" cy="239407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F33C72-4E28-F246-B40C-C05FBBDD2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669" t="47597" r="61173" b="21951"/>
            <a:stretch/>
          </p:blipFill>
          <p:spPr>
            <a:xfrm>
              <a:off x="6605839" y="3059492"/>
              <a:ext cx="1636159" cy="1634779"/>
            </a:xfrm>
            <a:prstGeom prst="ellipse">
              <a:avLst/>
            </a:prstGeom>
            <a:ln w="19050">
              <a:solidFill>
                <a:srgbClr val="58595B"/>
              </a:solidFill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3F5300-C30F-B740-89D0-B4482DC90580}"/>
              </a:ext>
            </a:extLst>
          </p:cNvPr>
          <p:cNvGrpSpPr/>
          <p:nvPr/>
        </p:nvGrpSpPr>
        <p:grpSpPr>
          <a:xfrm>
            <a:off x="8769329" y="2797930"/>
            <a:ext cx="1037429" cy="989406"/>
            <a:chOff x="6527197" y="3786743"/>
            <a:chExt cx="954962" cy="910756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78F849C5-60A9-F142-A147-DD94DD301FB8}"/>
                </a:ext>
              </a:extLst>
            </p:cNvPr>
            <p:cNvSpPr/>
            <p:nvPr/>
          </p:nvSpPr>
          <p:spPr>
            <a:xfrm rot="13801411" flipH="1">
              <a:off x="6550422" y="4481317"/>
              <a:ext cx="192957" cy="239407"/>
            </a:xfrm>
            <a:prstGeom prst="triangle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5E4EDE-0BE9-D945-A95A-4E17D9C63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468" t="47230" r="3607" b="38486"/>
            <a:stretch/>
          </p:blipFill>
          <p:spPr>
            <a:xfrm>
              <a:off x="6574102" y="3786743"/>
              <a:ext cx="908057" cy="907291"/>
            </a:xfrm>
            <a:prstGeom prst="ellipse">
              <a:avLst/>
            </a:prstGeom>
            <a:ln w="19050">
              <a:solidFill>
                <a:srgbClr val="58595B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31CBEF-5E5C-2D45-9FD2-38E761FDD5CB}"/>
              </a:ext>
            </a:extLst>
          </p:cNvPr>
          <p:cNvGrpSpPr/>
          <p:nvPr/>
        </p:nvGrpSpPr>
        <p:grpSpPr>
          <a:xfrm>
            <a:off x="8991361" y="4930387"/>
            <a:ext cx="1044509" cy="985642"/>
            <a:chOff x="6520680" y="3786743"/>
            <a:chExt cx="961479" cy="90729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079D29D3-1C6C-964C-A649-1E5E17F908F6}"/>
                </a:ext>
              </a:extLst>
            </p:cNvPr>
            <p:cNvSpPr/>
            <p:nvPr/>
          </p:nvSpPr>
          <p:spPr>
            <a:xfrm rot="18763517" flipH="1">
              <a:off x="6543905" y="3789723"/>
              <a:ext cx="192957" cy="239407"/>
            </a:xfrm>
            <a:prstGeom prst="triangle">
              <a:avLst>
                <a:gd name="adj" fmla="val 46126"/>
              </a:avLst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C9BD63-E70A-2443-B8A1-8E4EE7DF4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314" t="64988" r="3736" b="20691"/>
            <a:stretch/>
          </p:blipFill>
          <p:spPr>
            <a:xfrm>
              <a:off x="6574102" y="3786743"/>
              <a:ext cx="908057" cy="907291"/>
            </a:xfrm>
            <a:prstGeom prst="ellipse">
              <a:avLst/>
            </a:prstGeom>
            <a:ln w="19050">
              <a:solidFill>
                <a:srgbClr val="58595B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35831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BD68-B2E5-7B42-BC74-27EB15E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17" y="527858"/>
            <a:ext cx="7359570" cy="443198"/>
          </a:xfrm>
        </p:spPr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The added value of NDC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5CCCA-491A-6247-892F-66AD7C42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Company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6DA6D-2811-8045-B698-E74E80C5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DD72-1C97-634D-9F50-851E57D768FC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026D6F-5810-AA43-9656-4E767F9A06CC}"/>
              </a:ext>
            </a:extLst>
          </p:cNvPr>
          <p:cNvGrpSpPr/>
          <p:nvPr/>
        </p:nvGrpSpPr>
        <p:grpSpPr>
          <a:xfrm>
            <a:off x="780079" y="1729900"/>
            <a:ext cx="639863" cy="639863"/>
            <a:chOff x="830705" y="1695833"/>
            <a:chExt cx="914400" cy="914400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8D71462F-3A9F-744E-B344-9E0F311ABCA2}"/>
                </a:ext>
              </a:extLst>
            </p:cNvPr>
            <p:cNvSpPr txBox="1">
              <a:spLocks/>
            </p:cNvSpPr>
            <p:nvPr/>
          </p:nvSpPr>
          <p:spPr>
            <a:xfrm>
              <a:off x="934484" y="2009861"/>
              <a:ext cx="706842" cy="35626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58595B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rgbClr val="F05A28">
                      <a:alpha val="57000"/>
                    </a:srgbClr>
                  </a:solidFill>
                  <a:ea typeface="Arial"/>
                  <a:cs typeface="Arial"/>
                  <a:sym typeface="Arial"/>
                </a:rPr>
                <a:t>DTC</a:t>
              </a:r>
              <a:endParaRPr lang="en-US" sz="1800" b="1" dirty="0">
                <a:solidFill>
                  <a:srgbClr val="F05A28">
                    <a:alpha val="57000"/>
                  </a:srgbClr>
                </a:solidFill>
              </a:endParaRPr>
            </a:p>
          </p:txBody>
        </p:sp>
        <p:sp>
          <p:nvSpPr>
            <p:cNvPr id="3" name="&quot;No&quot; Symbol 2">
              <a:extLst>
                <a:ext uri="{FF2B5EF4-FFF2-40B4-BE49-F238E27FC236}">
                  <a16:creationId xmlns:a16="http://schemas.microsoft.com/office/drawing/2014/main" id="{4C1535D6-811B-1647-B470-76F962A3D534}"/>
                </a:ext>
              </a:extLst>
            </p:cNvPr>
            <p:cNvSpPr/>
            <p:nvPr/>
          </p:nvSpPr>
          <p:spPr>
            <a:xfrm>
              <a:off x="830705" y="1695833"/>
              <a:ext cx="914400" cy="914400"/>
            </a:xfrm>
            <a:prstGeom prst="noSmoking">
              <a:avLst>
                <a:gd name="adj" fmla="val 9506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Google Shape;369;p58">
            <a:extLst>
              <a:ext uri="{FF2B5EF4-FFF2-40B4-BE49-F238E27FC236}">
                <a16:creationId xmlns:a16="http://schemas.microsoft.com/office/drawing/2014/main" id="{F4393964-27C5-4147-9B93-65A8EEB81ECE}"/>
              </a:ext>
            </a:extLst>
          </p:cNvPr>
          <p:cNvSpPr txBox="1">
            <a:spLocks/>
          </p:cNvSpPr>
          <p:nvPr/>
        </p:nvSpPr>
        <p:spPr>
          <a:xfrm>
            <a:off x="780079" y="2447006"/>
            <a:ext cx="2279992" cy="492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Avoid distribution technology charges:</a:t>
            </a:r>
            <a:endParaRPr lang="en-US" b="1" dirty="0"/>
          </a:p>
        </p:txBody>
      </p:sp>
      <p:sp>
        <p:nvSpPr>
          <p:cNvPr id="19" name="Google Shape;369;p58">
            <a:extLst>
              <a:ext uri="{FF2B5EF4-FFF2-40B4-BE49-F238E27FC236}">
                <a16:creationId xmlns:a16="http://schemas.microsoft.com/office/drawing/2014/main" id="{E419A9F1-9FFB-A044-8DA2-01C7D149796A}"/>
              </a:ext>
            </a:extLst>
          </p:cNvPr>
          <p:cNvSpPr txBox="1">
            <a:spLocks/>
          </p:cNvSpPr>
          <p:nvPr/>
        </p:nvSpPr>
        <p:spPr>
          <a:xfrm>
            <a:off x="780079" y="3060028"/>
            <a:ext cx="2539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000" b="1" dirty="0">
                <a:solidFill>
                  <a:srgbClr val="F05A28"/>
                </a:solidFill>
              </a:rPr>
              <a:t>$20-$30 on average</a:t>
            </a:r>
          </a:p>
        </p:txBody>
      </p:sp>
      <p:sp>
        <p:nvSpPr>
          <p:cNvPr id="21" name="Google Shape;369;p58">
            <a:extLst>
              <a:ext uri="{FF2B5EF4-FFF2-40B4-BE49-F238E27FC236}">
                <a16:creationId xmlns:a16="http://schemas.microsoft.com/office/drawing/2014/main" id="{214FB492-65FF-9E47-84B4-AC8B4BEC13DD}"/>
              </a:ext>
            </a:extLst>
          </p:cNvPr>
          <p:cNvSpPr txBox="1">
            <a:spLocks/>
          </p:cNvSpPr>
          <p:nvPr/>
        </p:nvSpPr>
        <p:spPr>
          <a:xfrm>
            <a:off x="4523216" y="2716359"/>
            <a:ext cx="1994768" cy="2154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1400" b="1" dirty="0">
                <a:solidFill>
                  <a:srgbClr val="F05A28"/>
                </a:solidFill>
              </a:rPr>
              <a:t>save an additional</a:t>
            </a:r>
          </a:p>
        </p:txBody>
      </p:sp>
      <p:sp>
        <p:nvSpPr>
          <p:cNvPr id="24" name="Google Shape;369;p58">
            <a:extLst>
              <a:ext uri="{FF2B5EF4-FFF2-40B4-BE49-F238E27FC236}">
                <a16:creationId xmlns:a16="http://schemas.microsoft.com/office/drawing/2014/main" id="{B1423456-1922-0846-A876-D9AA3C34E7AB}"/>
              </a:ext>
            </a:extLst>
          </p:cNvPr>
          <p:cNvSpPr txBox="1">
            <a:spLocks/>
          </p:cNvSpPr>
          <p:nvPr/>
        </p:nvSpPr>
        <p:spPr>
          <a:xfrm>
            <a:off x="4523216" y="2992762"/>
            <a:ext cx="3048462" cy="8463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SzPts val="2800"/>
              <a:buNone/>
            </a:pPr>
            <a:r>
              <a:rPr lang="en-US" sz="2000" b="1" dirty="0">
                <a:solidFill>
                  <a:srgbClr val="F05A28"/>
                </a:solidFill>
              </a:rPr>
              <a:t>$40-$90, on coach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SzPts val="2800"/>
              <a:buNone/>
            </a:pPr>
            <a:r>
              <a:rPr lang="en-US" sz="2000" b="1" dirty="0">
                <a:solidFill>
                  <a:srgbClr val="F05A28"/>
                </a:solidFill>
              </a:rPr>
              <a:t>&amp; up to $500 on Business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SzPts val="2800"/>
              <a:buNone/>
            </a:pPr>
            <a:r>
              <a:rPr lang="en-US" sz="1400" b="1" dirty="0">
                <a:solidFill>
                  <a:srgbClr val="F05A28"/>
                </a:solidFill>
              </a:rPr>
              <a:t>compared to GDS fares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CF0C85-D0F8-8549-8927-0077EB65ACC5}"/>
              </a:ext>
            </a:extLst>
          </p:cNvPr>
          <p:cNvGrpSpPr/>
          <p:nvPr/>
        </p:nvGrpSpPr>
        <p:grpSpPr>
          <a:xfrm>
            <a:off x="4523216" y="1729900"/>
            <a:ext cx="639863" cy="639863"/>
            <a:chOff x="4010180" y="1695833"/>
            <a:chExt cx="914400" cy="914400"/>
          </a:xfrm>
        </p:grpSpPr>
        <p:sp>
          <p:nvSpPr>
            <p:cNvPr id="8" name="Donut 7">
              <a:extLst>
                <a:ext uri="{FF2B5EF4-FFF2-40B4-BE49-F238E27FC236}">
                  <a16:creationId xmlns:a16="http://schemas.microsoft.com/office/drawing/2014/main" id="{C98141C7-31A9-E64F-B32C-1A9D04B4F8B6}"/>
                </a:ext>
              </a:extLst>
            </p:cNvPr>
            <p:cNvSpPr/>
            <p:nvPr/>
          </p:nvSpPr>
          <p:spPr>
            <a:xfrm>
              <a:off x="4010180" y="1695833"/>
              <a:ext cx="914400" cy="914400"/>
            </a:xfrm>
            <a:prstGeom prst="donut">
              <a:avLst>
                <a:gd name="adj" fmla="val 8674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27A62575-8C56-8642-A90D-469BDBC2F38B}"/>
                </a:ext>
              </a:extLst>
            </p:cNvPr>
            <p:cNvSpPr/>
            <p:nvPr/>
          </p:nvSpPr>
          <p:spPr>
            <a:xfrm>
              <a:off x="4215738" y="1988864"/>
              <a:ext cx="353223" cy="353223"/>
            </a:xfrm>
            <a:prstGeom prst="star5">
              <a:avLst>
                <a:gd name="adj" fmla="val 21213"/>
                <a:gd name="hf" fmla="val 105146"/>
                <a:gd name="vf" fmla="val 110557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>
              <a:extLst>
                <a:ext uri="{FF2B5EF4-FFF2-40B4-BE49-F238E27FC236}">
                  <a16:creationId xmlns:a16="http://schemas.microsoft.com/office/drawing/2014/main" id="{42EB9A81-3221-8C42-A749-58BD35B07AFA}"/>
                </a:ext>
              </a:extLst>
            </p:cNvPr>
            <p:cNvSpPr/>
            <p:nvPr/>
          </p:nvSpPr>
          <p:spPr>
            <a:xfrm>
              <a:off x="4472491" y="1900484"/>
              <a:ext cx="158350" cy="158350"/>
            </a:xfrm>
            <a:prstGeom prst="star5">
              <a:avLst>
                <a:gd name="adj" fmla="val 21213"/>
                <a:gd name="hf" fmla="val 105146"/>
                <a:gd name="vf" fmla="val 110557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>
              <a:extLst>
                <a:ext uri="{FF2B5EF4-FFF2-40B4-BE49-F238E27FC236}">
                  <a16:creationId xmlns:a16="http://schemas.microsoft.com/office/drawing/2014/main" id="{8CC18DB3-6400-B742-8284-E7CD61688F7D}"/>
                </a:ext>
              </a:extLst>
            </p:cNvPr>
            <p:cNvSpPr/>
            <p:nvPr/>
          </p:nvSpPr>
          <p:spPr>
            <a:xfrm>
              <a:off x="4544172" y="2162549"/>
              <a:ext cx="158350" cy="158350"/>
            </a:xfrm>
            <a:prstGeom prst="star5">
              <a:avLst>
                <a:gd name="adj" fmla="val 21213"/>
                <a:gd name="hf" fmla="val 105146"/>
                <a:gd name="vf" fmla="val 110557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Google Shape;369;p58">
            <a:extLst>
              <a:ext uri="{FF2B5EF4-FFF2-40B4-BE49-F238E27FC236}">
                <a16:creationId xmlns:a16="http://schemas.microsoft.com/office/drawing/2014/main" id="{C7D7AA40-7FBE-1147-8F8F-AEBD3FA86908}"/>
              </a:ext>
            </a:extLst>
          </p:cNvPr>
          <p:cNvSpPr txBox="1">
            <a:spLocks/>
          </p:cNvSpPr>
          <p:nvPr/>
        </p:nvSpPr>
        <p:spPr>
          <a:xfrm>
            <a:off x="4523216" y="2447006"/>
            <a:ext cx="2412721" cy="2462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Exclusive fares on NDC:</a:t>
            </a:r>
          </a:p>
        </p:txBody>
      </p:sp>
      <p:sp>
        <p:nvSpPr>
          <p:cNvPr id="38" name="Google Shape;369;p58">
            <a:extLst>
              <a:ext uri="{FF2B5EF4-FFF2-40B4-BE49-F238E27FC236}">
                <a16:creationId xmlns:a16="http://schemas.microsoft.com/office/drawing/2014/main" id="{8ADFA0D2-6B7F-D048-A04F-1B9803860DF1}"/>
              </a:ext>
            </a:extLst>
          </p:cNvPr>
          <p:cNvSpPr txBox="1">
            <a:spLocks/>
          </p:cNvSpPr>
          <p:nvPr/>
        </p:nvSpPr>
        <p:spPr>
          <a:xfrm>
            <a:off x="8457674" y="2752251"/>
            <a:ext cx="3097639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000" b="1" dirty="0" err="1">
                <a:solidFill>
                  <a:srgbClr val="F05A28"/>
                </a:solidFill>
              </a:rPr>
              <a:t>WiFi</a:t>
            </a:r>
            <a:r>
              <a:rPr lang="en-US" sz="2000" b="1" dirty="0">
                <a:solidFill>
                  <a:srgbClr val="F05A28"/>
                </a:solidFill>
              </a:rPr>
              <a:t>, lounge access…</a:t>
            </a:r>
          </a:p>
        </p:txBody>
      </p:sp>
      <p:sp>
        <p:nvSpPr>
          <p:cNvPr id="43" name="Google Shape;369;p58">
            <a:extLst>
              <a:ext uri="{FF2B5EF4-FFF2-40B4-BE49-F238E27FC236}">
                <a16:creationId xmlns:a16="http://schemas.microsoft.com/office/drawing/2014/main" id="{76DDB481-9624-434C-A4D4-9670459E24F1}"/>
              </a:ext>
            </a:extLst>
          </p:cNvPr>
          <p:cNvSpPr txBox="1">
            <a:spLocks/>
          </p:cNvSpPr>
          <p:nvPr/>
        </p:nvSpPr>
        <p:spPr>
          <a:xfrm>
            <a:off x="8457675" y="2447006"/>
            <a:ext cx="2458302" cy="2462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NDC exclusive ancillaries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2DDE3B-A547-DE41-BC68-D06D5922B0FC}"/>
              </a:ext>
            </a:extLst>
          </p:cNvPr>
          <p:cNvGrpSpPr/>
          <p:nvPr/>
        </p:nvGrpSpPr>
        <p:grpSpPr>
          <a:xfrm>
            <a:off x="8457675" y="1729900"/>
            <a:ext cx="639863" cy="639863"/>
            <a:chOff x="7892479" y="1695833"/>
            <a:chExt cx="914400" cy="914400"/>
          </a:xfrm>
        </p:grpSpPr>
        <p:sp>
          <p:nvSpPr>
            <p:cNvPr id="39" name="Donut 38">
              <a:extLst>
                <a:ext uri="{FF2B5EF4-FFF2-40B4-BE49-F238E27FC236}">
                  <a16:creationId xmlns:a16="http://schemas.microsoft.com/office/drawing/2014/main" id="{2B726CF2-5E94-2343-A5C3-219B7EFF932D}"/>
                </a:ext>
              </a:extLst>
            </p:cNvPr>
            <p:cNvSpPr/>
            <p:nvPr/>
          </p:nvSpPr>
          <p:spPr>
            <a:xfrm>
              <a:off x="7892479" y="1695833"/>
              <a:ext cx="914400" cy="914400"/>
            </a:xfrm>
            <a:prstGeom prst="donut">
              <a:avLst>
                <a:gd name="adj" fmla="val 8674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6DB35C-4E8A-B54C-BFBD-77C9B0969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8981" y="1833335"/>
              <a:ext cx="578681" cy="639395"/>
            </a:xfrm>
            <a:prstGeom prst="rect">
              <a:avLst/>
            </a:prstGeom>
          </p:spPr>
        </p:pic>
      </p:grpSp>
      <p:sp>
        <p:nvSpPr>
          <p:cNvPr id="45" name="Google Shape;369;p58">
            <a:extLst>
              <a:ext uri="{FF2B5EF4-FFF2-40B4-BE49-F238E27FC236}">
                <a16:creationId xmlns:a16="http://schemas.microsoft.com/office/drawing/2014/main" id="{2C8379D1-975A-9746-B62C-B0E67BEF8C84}"/>
              </a:ext>
            </a:extLst>
          </p:cNvPr>
          <p:cNvSpPr txBox="1">
            <a:spLocks/>
          </p:cNvSpPr>
          <p:nvPr/>
        </p:nvSpPr>
        <p:spPr>
          <a:xfrm>
            <a:off x="780079" y="5617461"/>
            <a:ext cx="2818168" cy="2821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SzPts val="2800"/>
              <a:buNone/>
            </a:pPr>
            <a:r>
              <a:rPr lang="en-US" sz="2000" b="1" dirty="0">
                <a:solidFill>
                  <a:srgbClr val="F05A28"/>
                </a:solidFill>
              </a:rPr>
              <a:t>seating, baggage...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F47E35-FBD5-7441-B68D-5256B7F7943E}"/>
              </a:ext>
            </a:extLst>
          </p:cNvPr>
          <p:cNvGrpSpPr/>
          <p:nvPr/>
        </p:nvGrpSpPr>
        <p:grpSpPr>
          <a:xfrm>
            <a:off x="780079" y="4634910"/>
            <a:ext cx="639863" cy="639863"/>
            <a:chOff x="2429544" y="4295276"/>
            <a:chExt cx="914400" cy="914400"/>
          </a:xfrm>
        </p:grpSpPr>
        <p:sp>
          <p:nvSpPr>
            <p:cNvPr id="46" name="Donut 45">
              <a:extLst>
                <a:ext uri="{FF2B5EF4-FFF2-40B4-BE49-F238E27FC236}">
                  <a16:creationId xmlns:a16="http://schemas.microsoft.com/office/drawing/2014/main" id="{0F5D39D6-723A-D54B-956B-7EFD1805A3E6}"/>
                </a:ext>
              </a:extLst>
            </p:cNvPr>
            <p:cNvSpPr/>
            <p:nvPr/>
          </p:nvSpPr>
          <p:spPr>
            <a:xfrm>
              <a:off x="2429544" y="4295276"/>
              <a:ext cx="914400" cy="914400"/>
            </a:xfrm>
            <a:prstGeom prst="donut">
              <a:avLst>
                <a:gd name="adj" fmla="val 8674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C1DD086-B203-E54B-B3D5-740B9E3E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7760" y="4501521"/>
              <a:ext cx="477766" cy="479333"/>
            </a:xfrm>
            <a:prstGeom prst="rect">
              <a:avLst/>
            </a:prstGeom>
          </p:spPr>
        </p:pic>
      </p:grpSp>
      <p:sp>
        <p:nvSpPr>
          <p:cNvPr id="51" name="Google Shape;369;p58">
            <a:extLst>
              <a:ext uri="{FF2B5EF4-FFF2-40B4-BE49-F238E27FC236}">
                <a16:creationId xmlns:a16="http://schemas.microsoft.com/office/drawing/2014/main" id="{8E20B833-7A86-0948-BF26-4BC0F9893649}"/>
              </a:ext>
            </a:extLst>
          </p:cNvPr>
          <p:cNvSpPr txBox="1">
            <a:spLocks/>
          </p:cNvSpPr>
          <p:nvPr/>
        </p:nvSpPr>
        <p:spPr>
          <a:xfrm>
            <a:off x="4523216" y="5591813"/>
            <a:ext cx="1680121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000" b="1" dirty="0">
                <a:solidFill>
                  <a:srgbClr val="F05A28"/>
                </a:solidFill>
              </a:rPr>
              <a:t>only on NDC</a:t>
            </a:r>
          </a:p>
        </p:txBody>
      </p:sp>
      <p:sp>
        <p:nvSpPr>
          <p:cNvPr id="53" name="Google Shape;369;p58">
            <a:extLst>
              <a:ext uri="{FF2B5EF4-FFF2-40B4-BE49-F238E27FC236}">
                <a16:creationId xmlns:a16="http://schemas.microsoft.com/office/drawing/2014/main" id="{BCEE9C2C-E90B-0C45-A542-00496E9DAD6C}"/>
              </a:ext>
            </a:extLst>
          </p:cNvPr>
          <p:cNvSpPr txBox="1">
            <a:spLocks/>
          </p:cNvSpPr>
          <p:nvPr/>
        </p:nvSpPr>
        <p:spPr>
          <a:xfrm>
            <a:off x="4523216" y="5340915"/>
            <a:ext cx="3332292" cy="2462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Special timely airline promotions</a:t>
            </a:r>
            <a:endParaRPr lang="en-US" sz="2400" b="1" dirty="0">
              <a:solidFill>
                <a:srgbClr val="F05A28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8ED3EB-10CD-8D47-8574-618119343B28}"/>
              </a:ext>
            </a:extLst>
          </p:cNvPr>
          <p:cNvGrpSpPr/>
          <p:nvPr/>
        </p:nvGrpSpPr>
        <p:grpSpPr>
          <a:xfrm>
            <a:off x="4523216" y="4581459"/>
            <a:ext cx="639863" cy="639863"/>
            <a:chOff x="7141761" y="4295276"/>
            <a:chExt cx="914400" cy="914400"/>
          </a:xfrm>
        </p:grpSpPr>
        <p:sp>
          <p:nvSpPr>
            <p:cNvPr id="52" name="Donut 51">
              <a:extLst>
                <a:ext uri="{FF2B5EF4-FFF2-40B4-BE49-F238E27FC236}">
                  <a16:creationId xmlns:a16="http://schemas.microsoft.com/office/drawing/2014/main" id="{FCD29439-30EF-0944-BBD6-7DDF989F7406}"/>
                </a:ext>
              </a:extLst>
            </p:cNvPr>
            <p:cNvSpPr/>
            <p:nvPr/>
          </p:nvSpPr>
          <p:spPr>
            <a:xfrm>
              <a:off x="7141761" y="4295276"/>
              <a:ext cx="914400" cy="914400"/>
            </a:xfrm>
            <a:prstGeom prst="donut">
              <a:avLst>
                <a:gd name="adj" fmla="val 8674"/>
              </a:avLst>
            </a:prstGeom>
            <a:solidFill>
              <a:srgbClr val="F05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4298750-B38B-C640-B8B5-6F1BE2CA4336}"/>
                </a:ext>
              </a:extLst>
            </p:cNvPr>
            <p:cNvGrpSpPr/>
            <p:nvPr/>
          </p:nvGrpSpPr>
          <p:grpSpPr>
            <a:xfrm rot="2689838">
              <a:off x="7417307" y="4423929"/>
              <a:ext cx="360594" cy="618116"/>
              <a:chOff x="7218372" y="4980853"/>
              <a:chExt cx="436724" cy="748615"/>
            </a:xfrm>
          </p:grpSpPr>
          <p:sp>
            <p:nvSpPr>
              <p:cNvPr id="26" name="Snip Same Side Corner Rectangle 25">
                <a:extLst>
                  <a:ext uri="{FF2B5EF4-FFF2-40B4-BE49-F238E27FC236}">
                    <a16:creationId xmlns:a16="http://schemas.microsoft.com/office/drawing/2014/main" id="{60D72235-70DE-7240-BB54-5AEA44A4F4C1}"/>
                  </a:ext>
                </a:extLst>
              </p:cNvPr>
              <p:cNvSpPr/>
              <p:nvPr/>
            </p:nvSpPr>
            <p:spPr>
              <a:xfrm>
                <a:off x="7218372" y="4980853"/>
                <a:ext cx="436724" cy="748615"/>
              </a:xfrm>
              <a:prstGeom prst="snip2SameRect">
                <a:avLst>
                  <a:gd name="adj1" fmla="val 34849"/>
                  <a:gd name="adj2" fmla="val 0"/>
                </a:avLst>
              </a:prstGeom>
              <a:solidFill>
                <a:srgbClr val="F05A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5EEBCF70-1274-4947-A17F-9A5B0D459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47163" y="5182463"/>
                <a:ext cx="379141" cy="462085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B59D54A-AB9F-5F41-BA2D-6E8ACA3CD009}"/>
                  </a:ext>
                </a:extLst>
              </p:cNvPr>
              <p:cNvSpPr/>
              <p:nvPr/>
            </p:nvSpPr>
            <p:spPr>
              <a:xfrm>
                <a:off x="7393680" y="5038604"/>
                <a:ext cx="86109" cy="861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Google Shape;369;p58">
            <a:extLst>
              <a:ext uri="{FF2B5EF4-FFF2-40B4-BE49-F238E27FC236}">
                <a16:creationId xmlns:a16="http://schemas.microsoft.com/office/drawing/2014/main" id="{F9A94341-6337-7046-A251-9D6D7180A288}"/>
              </a:ext>
            </a:extLst>
          </p:cNvPr>
          <p:cNvSpPr txBox="1">
            <a:spLocks/>
          </p:cNvSpPr>
          <p:nvPr/>
        </p:nvSpPr>
        <p:spPr>
          <a:xfrm>
            <a:off x="780079" y="5340915"/>
            <a:ext cx="2996588" cy="2215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US" dirty="0"/>
              <a:t>Reduced fares for ancillaries</a:t>
            </a:r>
          </a:p>
        </p:txBody>
      </p:sp>
    </p:spTree>
    <p:extLst>
      <p:ext uri="{BB962C8B-B14F-4D97-AF65-F5344CB8AC3E}">
        <p14:creationId xmlns:p14="http://schemas.microsoft.com/office/powerpoint/2010/main" val="1238105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739</Words>
  <Application>Microsoft Office PowerPoint</Application>
  <PresentationFormat>Widescreen</PresentationFormat>
  <Paragraphs>167</Paragraphs>
  <Slides>25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Rokkitt</vt:lpstr>
      <vt:lpstr>Office Theme</vt:lpstr>
      <vt:lpstr>The only travel platform you’ll ever need</vt:lpstr>
      <vt:lpstr>USA online adoption</vt:lpstr>
      <vt:lpstr>Angie, in short</vt:lpstr>
      <vt:lpstr>The people &amp; technology behind Angie</vt:lpstr>
      <vt:lpstr>Angie is being used by the best</vt:lpstr>
      <vt:lpstr>Unbeatable content</vt:lpstr>
      <vt:lpstr>All travel products from all sources, in one-single screen </vt:lpstr>
      <vt:lpstr>Fully integrated NDC</vt:lpstr>
      <vt:lpstr>The added value of NDC</vt:lpstr>
      <vt:lpstr>Fully global</vt:lpstr>
      <vt:lpstr>Integrated TMC Marketplace</vt:lpstr>
      <vt:lpstr>Key features</vt:lpstr>
      <vt:lpstr>Agent assisted mode </vt:lpstr>
      <vt:lpstr>Robust travel policy and approval flow engines</vt:lpstr>
      <vt:lpstr>User experience just like consumer sites</vt:lpstr>
      <vt:lpstr>Fully integrable with other systems</vt:lpstr>
      <vt:lpstr>Comprehensive reporting integration</vt:lpstr>
      <vt:lpstr>The bottom line</vt:lpstr>
      <vt:lpstr>The only travel system you’ll ever need</vt:lpstr>
      <vt:lpstr>What are the benefits to you?</vt:lpstr>
      <vt:lpstr>ANGIE corporate saving calculator </vt:lpstr>
      <vt:lpstr>More to come soon: Angie’s roadmap</vt:lpstr>
      <vt:lpstr>What our customers are saying</vt:lpstr>
      <vt:lpstr>Thank you</vt:lpstr>
      <vt:lpstr>Our next workshop…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Inbal Stark</dc:creator>
  <cp:lastModifiedBy>yael altman</cp:lastModifiedBy>
  <cp:revision>177</cp:revision>
  <dcterms:created xsi:type="dcterms:W3CDTF">2018-09-23T08:33:44Z</dcterms:created>
  <dcterms:modified xsi:type="dcterms:W3CDTF">2018-10-28T13:13:16Z</dcterms:modified>
</cp:coreProperties>
</file>